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5" r:id="rId2"/>
    <p:sldId id="300" r:id="rId3"/>
    <p:sldId id="298" r:id="rId4"/>
    <p:sldId id="303" r:id="rId5"/>
    <p:sldId id="322" r:id="rId6"/>
    <p:sldId id="316" r:id="rId7"/>
    <p:sldId id="304" r:id="rId8"/>
    <p:sldId id="324" r:id="rId9"/>
    <p:sldId id="299" r:id="rId10"/>
    <p:sldId id="321" r:id="rId11"/>
    <p:sldId id="305" r:id="rId12"/>
    <p:sldId id="323" r:id="rId13"/>
    <p:sldId id="301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18" r:id="rId26"/>
    <p:sldId id="319" r:id="rId27"/>
    <p:sldId id="32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8">
          <p15:clr>
            <a:srgbClr val="A4A3A4"/>
          </p15:clr>
        </p15:guide>
        <p15:guide id="2" pos="5226" userDrawn="1">
          <p15:clr>
            <a:srgbClr val="A4A3A4"/>
          </p15:clr>
        </p15:guide>
        <p15:guide id="3" orient="horz" pos="2868">
          <p15:clr>
            <a:srgbClr val="A4A3A4"/>
          </p15:clr>
        </p15:guide>
        <p15:guide id="4" orient="horz" pos="1116">
          <p15:clr>
            <a:srgbClr val="A4A3A4"/>
          </p15:clr>
        </p15:guide>
        <p15:guide id="5" orient="horz" pos="3204">
          <p15:clr>
            <a:srgbClr val="A4A3A4"/>
          </p15:clr>
        </p15:guide>
        <p15:guide id="6" orient="horz" pos="420">
          <p15:clr>
            <a:srgbClr val="A4A3A4"/>
          </p15:clr>
        </p15:guide>
        <p15:guide id="7" orient="horz" pos="372">
          <p15:clr>
            <a:srgbClr val="A4A3A4"/>
          </p15:clr>
        </p15:guide>
        <p15:guide id="8" orient="horz" pos="756">
          <p15:clr>
            <a:srgbClr val="A4A3A4"/>
          </p15:clr>
        </p15:guide>
        <p15:guide id="9" orient="horz" pos="2820">
          <p15:clr>
            <a:srgbClr val="A4A3A4"/>
          </p15:clr>
        </p15:guide>
        <p15:guide id="10" pos="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1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C8"/>
    <a:srgbClr val="00708E"/>
    <a:srgbClr val="002A36"/>
    <a:srgbClr val="006682"/>
    <a:srgbClr val="008DB4"/>
    <a:srgbClr val="00808A"/>
    <a:srgbClr val="006986"/>
    <a:srgbClr val="003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4" autoAdjust="0"/>
    <p:restoredTop sz="94680" autoAdjust="0"/>
  </p:normalViewPr>
  <p:slideViewPr>
    <p:cSldViewPr>
      <p:cViewPr>
        <p:scale>
          <a:sx n="150" d="100"/>
          <a:sy n="150" d="100"/>
        </p:scale>
        <p:origin x="208" y="656"/>
      </p:cViewPr>
      <p:guideLst>
        <p:guide orient="horz" pos="2348"/>
        <p:guide pos="5226"/>
        <p:guide orient="horz" pos="2868"/>
        <p:guide orient="horz" pos="1116"/>
        <p:guide orient="horz" pos="3204"/>
        <p:guide orient="horz" pos="420"/>
        <p:guide orient="horz" pos="372"/>
        <p:guide orient="horz" pos="756"/>
        <p:guide orient="horz" pos="2820"/>
        <p:guide pos="168"/>
      </p:guideLst>
    </p:cSldViewPr>
  </p:slideViewPr>
  <p:outlineViewPr>
    <p:cViewPr>
      <p:scale>
        <a:sx n="33" d="100"/>
        <a:sy n="33" d="100"/>
      </p:scale>
      <p:origin x="0" y="-7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264" d="100"/>
          <a:sy n="264" d="100"/>
        </p:scale>
        <p:origin x="1960" y="-77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2597440944882"/>
          <c:y val="0.212648897724043"/>
          <c:w val="0.432320538057743"/>
          <c:h val="0.710660448741215"/>
        </c:manualLayout>
      </c:layout>
      <c:pieChart>
        <c:varyColors val="1"/>
        <c:ser>
          <c:idx val="0"/>
          <c:order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Lbls>
            <c:dLbl>
              <c:idx val="0"/>
              <c:layout>
                <c:manualLayout>
                  <c:x val="-0.146867454068241"/>
                  <c:y val="-0.00148922415807788"/>
                </c:manualLayout>
              </c:layout>
              <c:numFmt formatCode="0%" sourceLinked="0"/>
              <c:spPr/>
              <c:txPr>
                <a:bodyPr/>
                <a:lstStyle/>
                <a:p>
                  <a:pPr>
                    <a:defRPr sz="1100" b="0">
                      <a:solidFill>
                        <a:schemeClr val="bg1"/>
                      </a:solidFill>
                      <a:latin typeface="+mn-lt"/>
                      <a:ea typeface="Roboto Regular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875433070866142"/>
                  <c:y val="-0.186305465689958"/>
                </c:manualLayout>
              </c:layout>
              <c:numFmt formatCode="0%" sourceLinked="0"/>
              <c:spPr/>
              <c:txPr>
                <a:bodyPr/>
                <a:lstStyle/>
                <a:p>
                  <a:pPr>
                    <a:defRPr sz="1100" b="0">
                      <a:solidFill>
                        <a:schemeClr val="bg1"/>
                      </a:solidFill>
                      <a:latin typeface="+mn-lt"/>
                      <a:ea typeface="Roboto Regular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24896653543307"/>
                  <c:y val="-0.0300278986888749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100" b="0">
                      <a:solidFill>
                        <a:schemeClr val="tx2"/>
                      </a:solidFill>
                      <a:latin typeface="+mn-lt"/>
                      <a:ea typeface="Roboto Regular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24123687664042"/>
                  <c:y val="0.0248639716450519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100" b="0">
                      <a:solidFill>
                        <a:schemeClr val="tx2"/>
                      </a:solidFill>
                      <a:latin typeface="+mn-lt"/>
                      <a:ea typeface="Roboto Regular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581875820209974"/>
                  <c:y val="0.0127337317422146"/>
                </c:manualLayout>
              </c:layout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100" b="0">
                      <a:solidFill>
                        <a:schemeClr val="tx2"/>
                      </a:solidFill>
                      <a:latin typeface="+mn-lt"/>
                      <a:ea typeface="Roboto Regular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 b="0">
                    <a:latin typeface="+mn-lt"/>
                    <a:ea typeface="Roboto Regular" pitchFamily="2" charset="0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6350">
                  <a:solidFill>
                    <a:schemeClr val="bg1">
                      <a:lumMod val="65000"/>
                    </a:schemeClr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0.5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Slice 1</c:v>
                      </c:pt>
                      <c:pt idx="1">
                        <c:v>Slice 2</c:v>
                      </c:pt>
                      <c:pt idx="2">
                        <c:v>Slice 3</c:v>
                      </c:pt>
                      <c:pt idx="3">
                        <c:v>Slice 4</c:v>
                      </c:pt>
                      <c:pt idx="4">
                        <c:v>Slice 5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 sz="1200">
              <a:solidFill>
                <a:schemeClr val="tx2"/>
              </a:solidFill>
              <a:latin typeface="+mn-lt"/>
              <a:ea typeface="Roboto Regular" pitchFamily="2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53109822469"/>
          <c:y val="0.0420792945436276"/>
          <c:w val="0.855921855921856"/>
          <c:h val="0.65151515151515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25267">
              <a:noFill/>
            </a:ln>
          </c:spPr>
          <c:invertIfNegative val="0"/>
          <c:dLbls>
            <c:spPr>
              <a:noFill/>
              <a:ln w="25267">
                <a:noFill/>
              </a:ln>
            </c:spPr>
            <c:txPr>
              <a:bodyPr/>
              <a:lstStyle/>
              <a:p>
                <a:pPr>
                  <a:defRPr sz="1393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30.0</c:v>
                </c:pt>
                <c:pt idx="1">
                  <c:v>35.0</c:v>
                </c:pt>
                <c:pt idx="2">
                  <c:v>40.0</c:v>
                </c:pt>
                <c:pt idx="3">
                  <c:v>50.0</c:v>
                </c:pt>
                <c:pt idx="4">
                  <c:v>70.0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Item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Group A</c:v>
                      </c:pt>
                      <c:pt idx="1">
                        <c:v>Group B</c:v>
                      </c:pt>
                      <c:pt idx="2">
                        <c:v>Group C</c:v>
                      </c:pt>
                      <c:pt idx="3">
                        <c:v>Group D</c:v>
                      </c:pt>
                      <c:pt idx="4">
                        <c:v>Group E</c:v>
                      </c:pt>
                    </c:strCache>
                  </c:str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  <a:ln w="25267">
              <a:noFill/>
            </a:ln>
          </c:spPr>
          <c:invertIfNegative val="0"/>
          <c:dLbls>
            <c:spPr>
              <a:noFill/>
              <a:ln w="25267">
                <a:noFill/>
              </a:ln>
            </c:spPr>
            <c:txPr>
              <a:bodyPr/>
              <a:lstStyle/>
              <a:p>
                <a:pPr>
                  <a:defRPr sz="1400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Sheet1!$C$2:$C$6</c:f>
              <c:numCache>
                <c:formatCode>General</c:formatCode>
                <c:ptCount val="5"/>
                <c:pt idx="0">
                  <c:v>70.0</c:v>
                </c:pt>
                <c:pt idx="1">
                  <c:v>50.0</c:v>
                </c:pt>
                <c:pt idx="2">
                  <c:v>40.0</c:v>
                </c:pt>
                <c:pt idx="3">
                  <c:v>35.0</c:v>
                </c:pt>
                <c:pt idx="4">
                  <c:v>30.0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Item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Group A</c:v>
                      </c:pt>
                      <c:pt idx="1">
                        <c:v>Group B</c:v>
                      </c:pt>
                      <c:pt idx="2">
                        <c:v>Group C</c:v>
                      </c:pt>
                      <c:pt idx="3">
                        <c:v>Group D</c:v>
                      </c:pt>
                      <c:pt idx="4">
                        <c:v>Group E</c:v>
                      </c:pt>
                    </c:strCache>
                  </c:str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267">
              <a:noFill/>
            </a:ln>
          </c:spPr>
          <c:invertIfNegative val="0"/>
          <c:dLbls>
            <c:spPr>
              <a:noFill/>
              <a:ln w="25267">
                <a:noFill/>
              </a:ln>
            </c:spPr>
            <c:txPr>
              <a:bodyPr/>
              <a:lstStyle/>
              <a:p>
                <a:pPr>
                  <a:defRPr sz="1393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Sheet1!$D$2:$D$6</c:f>
              <c:numCache>
                <c:formatCode>General</c:formatCode>
                <c:ptCount val="5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Item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Group A</c:v>
                      </c:pt>
                      <c:pt idx="1">
                        <c:v>Group B</c:v>
                      </c:pt>
                      <c:pt idx="2">
                        <c:v>Group C</c:v>
                      </c:pt>
                      <c:pt idx="3">
                        <c:v>Group D</c:v>
                      </c:pt>
                      <c:pt idx="4">
                        <c:v>Group E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15523504"/>
        <c:axId val="2115470208"/>
      </c:barChart>
      <c:catAx>
        <c:axId val="2115523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 i="0" u="none" strike="noStrike" baseline="0">
                    <a:solidFill>
                      <a:schemeClr val="tx2"/>
                    </a:solidFill>
                    <a:latin typeface="+mj-lt"/>
                    <a:ea typeface="Arial"/>
                    <a:cs typeface="Arial"/>
                  </a:defRPr>
                </a:pPr>
                <a:r>
                  <a:rPr lang="en-US" sz="1400" b="0" smtClean="0">
                    <a:solidFill>
                      <a:schemeClr val="tx2"/>
                    </a:solidFill>
                    <a:latin typeface="+mj-lt"/>
                  </a:rPr>
                  <a:t>X axis</a:t>
                </a:r>
                <a:endParaRPr lang="en-US" sz="1400" b="0" dirty="0">
                  <a:solidFill>
                    <a:schemeClr val="tx2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505026801801114"/>
              <c:y val="0.791368590359132"/>
            </c:manualLayout>
          </c:layout>
          <c:overlay val="0"/>
          <c:spPr>
            <a:noFill/>
            <a:ln w="25267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solidFill>
              <a:schemeClr val="bg1">
                <a:lumMod val="6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chemeClr val="tx2"/>
                </a:solidFill>
                <a:latin typeface="+mn-lt"/>
                <a:ea typeface="Arial"/>
                <a:cs typeface="Arial"/>
              </a:defRPr>
            </a:pPr>
            <a:endParaRPr lang="en-US"/>
          </a:p>
        </c:txPr>
        <c:crossAx val="2115470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1547020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400" b="0" i="0" u="none" strike="noStrike" baseline="0">
                    <a:solidFill>
                      <a:schemeClr val="tx2"/>
                    </a:solidFill>
                    <a:latin typeface="+mj-lt"/>
                    <a:ea typeface="Arial"/>
                    <a:cs typeface="Arial"/>
                  </a:defRPr>
                </a:pPr>
                <a:r>
                  <a:rPr lang="en-US" sz="1400" b="0" smtClean="0">
                    <a:solidFill>
                      <a:schemeClr val="tx2"/>
                    </a:solidFill>
                    <a:latin typeface="+mj-lt"/>
                  </a:rPr>
                  <a:t>Y axis</a:t>
                </a:r>
                <a:endParaRPr lang="en-US" sz="1400" b="0" dirty="0">
                  <a:solidFill>
                    <a:schemeClr val="tx2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0308202889074256"/>
              <c:y val="0.230771410814502"/>
            </c:manualLayout>
          </c:layout>
          <c:overlay val="0"/>
          <c:spPr>
            <a:noFill/>
            <a:ln w="25267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solidFill>
              <a:schemeClr val="bg1">
                <a:lumMod val="6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chemeClr val="tx2"/>
                </a:solidFill>
                <a:latin typeface="+mn-lt"/>
                <a:ea typeface="Arial"/>
                <a:cs typeface="Arial"/>
              </a:defRPr>
            </a:pPr>
            <a:endParaRPr lang="en-US"/>
          </a:p>
        </c:txPr>
        <c:crossAx val="2115523504"/>
        <c:crosses val="autoZero"/>
        <c:crossBetween val="between"/>
      </c:valAx>
      <c:spPr>
        <a:noFill/>
        <a:ln w="25267">
          <a:noFill/>
        </a:ln>
      </c:spPr>
    </c:plotArea>
    <c:legend>
      <c:legendPos val="t"/>
      <c:layout>
        <c:manualLayout>
          <c:xMode val="edge"/>
          <c:yMode val="edge"/>
          <c:x val="0.33818655556405"/>
          <c:y val="0.911540945151206"/>
          <c:w val="0.409137040974163"/>
          <c:h val="0.0808080808080808"/>
        </c:manualLayout>
      </c:layout>
      <c:overlay val="0"/>
      <c:spPr>
        <a:noFill/>
        <a:ln w="25267">
          <a:noFill/>
        </a:ln>
      </c:spPr>
      <c:txPr>
        <a:bodyPr/>
        <a:lstStyle/>
        <a:p>
          <a:pPr>
            <a:defRPr sz="1200" b="0" i="0" u="none" strike="noStrike" baseline="0">
              <a:solidFill>
                <a:schemeClr val="tx2"/>
              </a:solidFill>
              <a:latin typeface="+mn-lt"/>
              <a:ea typeface="Roboto Regular" pitchFamily="2" charset="0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746072340518"/>
          <c:y val="0.06646652444526"/>
          <c:w val="0.842178659514637"/>
          <c:h val="0.62407129166603"/>
        </c:manualLayout>
      </c:layout>
      <c:lineChart>
        <c:grouping val="standard"/>
        <c:varyColors val="0"/>
        <c:ser>
          <c:idx val="0"/>
          <c:order val="0"/>
          <c:spPr>
            <a:ln w="28575">
              <a:solidFill>
                <a:schemeClr val="accent1"/>
              </a:solidFill>
              <a:prstDash val="solid"/>
            </a:ln>
          </c:spPr>
          <c:marker>
            <c:symbol val="diamond"/>
            <c:size val="6"/>
            <c:spPr>
              <a:noFill/>
              <a:ln w="28575">
                <a:noFill/>
                <a:prstDash val="solid"/>
              </a:ln>
            </c:spPr>
          </c:marker>
          <c:dLbls>
            <c:dLbl>
              <c:idx val="0"/>
              <c:layout>
                <c:manualLayout>
                  <c:x val="-0.0445015026709595"/>
                  <c:y val="-0.0068162249295794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265">
                <a:noFill/>
              </a:ln>
            </c:spPr>
            <c:txPr>
              <a:bodyPr/>
              <a:lstStyle/>
              <a:p>
                <a:pPr>
                  <a:defRPr sz="1400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Sheet1!$B$2:$D$2</c:f>
              <c:numCache>
                <c:formatCode>General</c:formatCode>
                <c:ptCount val="3"/>
                <c:pt idx="0">
                  <c:v>30.0</c:v>
                </c:pt>
                <c:pt idx="1">
                  <c:v>70.0</c:v>
                </c:pt>
                <c:pt idx="2">
                  <c:v>65.0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Line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Sheet1!$B$1:$D$1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ln w="28575">
              <a:solidFill>
                <a:schemeClr val="accent3"/>
              </a:solidFill>
              <a:prstDash val="solid"/>
            </a:ln>
          </c:spPr>
          <c:marker>
            <c:symbol val="square"/>
            <c:size val="6"/>
            <c:spPr>
              <a:noFill/>
              <a:ln w="28575">
                <a:noFill/>
                <a:prstDash val="solid"/>
              </a:ln>
            </c:spPr>
          </c:marker>
          <c:dLbls>
            <c:dLbl>
              <c:idx val="0"/>
              <c:layout>
                <c:manualLayout>
                  <c:x val="-0.0265158911601682"/>
                  <c:y val="-0.062845426274910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265">
                <a:noFill/>
              </a:ln>
            </c:spPr>
            <c:txPr>
              <a:bodyPr/>
              <a:lstStyle/>
              <a:p>
                <a:pPr>
                  <a:defRPr sz="1400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Sheet1!$B$3:$D$3</c:f>
              <c:numCache>
                <c:formatCode>General</c:formatCode>
                <c:ptCount val="3"/>
                <c:pt idx="0">
                  <c:v>35.0</c:v>
                </c:pt>
                <c:pt idx="1">
                  <c:v>50.0</c:v>
                </c:pt>
                <c:pt idx="2">
                  <c:v>20.0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Line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Sheet1!$B$1:$D$1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ln w="28575">
              <a:solidFill>
                <a:schemeClr val="accent2"/>
              </a:solidFill>
              <a:prstDash val="solid"/>
            </a:ln>
          </c:spPr>
          <c:marker>
            <c:symbol val="triangle"/>
            <c:size val="6"/>
            <c:spPr>
              <a:noFill/>
              <a:ln w="28575">
                <a:noFill/>
                <a:prstDash val="solid"/>
              </a:ln>
            </c:spPr>
          </c:marker>
          <c:dLbls>
            <c:dLbl>
              <c:idx val="0"/>
              <c:layout>
                <c:manualLayout>
                  <c:x val="-0.0337101357644847"/>
                  <c:y val="-0.0019235230609674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0936389677773551"/>
                  <c:y val="-0.00539580729726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265">
                <a:noFill/>
              </a:ln>
            </c:spPr>
            <c:txPr>
              <a:bodyPr/>
              <a:lstStyle/>
              <a:p>
                <a:pPr>
                  <a:defRPr sz="1400" b="1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Sheet1!$B$4:$D$4</c:f>
              <c:numCache>
                <c:formatCode>General</c:formatCode>
                <c:ptCount val="3"/>
                <c:pt idx="0">
                  <c:v>5.0</c:v>
                </c:pt>
                <c:pt idx="1">
                  <c:v>10.0</c:v>
                </c:pt>
                <c:pt idx="2">
                  <c:v>15.0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Sheet1!$A$4</c15:sqref>
                        </c15:formulaRef>
                      </c:ext>
                    </c:extLst>
                    <c:strCache>
                      <c:ptCount val="1"/>
                      <c:pt idx="0">
                        <c:v>Line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Sheet1!$B$1:$D$1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ln w="28575">
              <a:solidFill>
                <a:schemeClr val="accent5"/>
              </a:solidFill>
              <a:prstDash val="solid"/>
            </a:ln>
          </c:spPr>
          <c:marker>
            <c:symbol val="x"/>
            <c:size val="6"/>
            <c:spPr>
              <a:noFill/>
              <a:ln>
                <a:noFill/>
              </a:ln>
            </c:spPr>
          </c:marker>
          <c:dLbls>
            <c:dLbl>
              <c:idx val="1"/>
              <c:layout>
                <c:manualLayout>
                  <c:x val="-0.0245175698548504"/>
                  <c:y val="0.043057376603802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093638967777361"/>
                  <c:y val="-0.017075038212482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265">
                <a:noFill/>
              </a:ln>
            </c:spPr>
            <c:txPr>
              <a:bodyPr/>
              <a:lstStyle/>
              <a:p>
                <a:pPr>
                  <a:defRPr sz="1400" b="0" i="0" u="none" strike="noStrike" baseline="0">
                    <a:solidFill>
                      <a:schemeClr val="tx2"/>
                    </a:solidFill>
                    <a:latin typeface="+mn-lt"/>
                    <a:ea typeface="Arial"/>
                    <a:cs typeface="Arial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val>
            <c:numRef>
              <c:f>Sheet1!$B$5:$D$5</c:f>
              <c:numCache>
                <c:formatCode>General</c:formatCode>
                <c:ptCount val="3"/>
                <c:pt idx="0">
                  <c:v>15.0</c:v>
                </c:pt>
                <c:pt idx="1">
                  <c:v>10.0</c:v>
                </c:pt>
                <c:pt idx="2">
                  <c:v>5.0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Sheet1!$A$5</c15:sqref>
                        </c15:formulaRef>
                      </c:ext>
                    </c:extLst>
                    <c:strCache>
                      <c:ptCount val="1"/>
                      <c:pt idx="0">
                        <c:v>Line 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Sheet1!$B$1:$D$1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15:cat>
              </c15:filteredCategoryTitle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16420928"/>
        <c:axId val="-2116414992"/>
      </c:lineChart>
      <c:catAx>
        <c:axId val="-2116420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591" b="0" i="0" u="none" strike="noStrike" baseline="0">
                    <a:solidFill>
                      <a:schemeClr val="tx2"/>
                    </a:solidFill>
                    <a:latin typeface="+mj-lt"/>
                    <a:ea typeface="Arial"/>
                    <a:cs typeface="Arial"/>
                  </a:defRPr>
                </a:pPr>
                <a:r>
                  <a:rPr lang="en-US" sz="1400" b="0" smtClean="0">
                    <a:solidFill>
                      <a:schemeClr val="tx2"/>
                    </a:solidFill>
                    <a:latin typeface="+mj-lt"/>
                  </a:rPr>
                  <a:t>X axis</a:t>
                </a:r>
                <a:endParaRPr lang="en-US" sz="1400" b="0" dirty="0">
                  <a:solidFill>
                    <a:schemeClr val="tx2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4912296257315"/>
              <c:y val="0.78251498677188"/>
            </c:manualLayout>
          </c:layout>
          <c:overlay val="0"/>
          <c:spPr>
            <a:noFill/>
            <a:ln w="25265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solidFill>
              <a:schemeClr val="bg1">
                <a:lumMod val="6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3F5F"/>
                </a:solidFill>
                <a:latin typeface="+mn-lt"/>
                <a:ea typeface="Arial"/>
                <a:cs typeface="Arial"/>
              </a:defRPr>
            </a:pPr>
            <a:endParaRPr lang="en-US"/>
          </a:p>
        </c:txPr>
        <c:crossAx val="-21164149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6414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600" b="0" i="0" u="none" strike="noStrike" baseline="0">
                    <a:solidFill>
                      <a:schemeClr val="tx2"/>
                    </a:solidFill>
                    <a:latin typeface="+mj-lt"/>
                    <a:ea typeface="Arial"/>
                    <a:cs typeface="Arial"/>
                  </a:defRPr>
                </a:pPr>
                <a:r>
                  <a:rPr lang="en-US" sz="1400" b="0" smtClean="0">
                    <a:solidFill>
                      <a:schemeClr val="tx2"/>
                    </a:solidFill>
                    <a:latin typeface="+mj-lt"/>
                  </a:rPr>
                  <a:t>Y axis</a:t>
                </a:r>
                <a:endParaRPr lang="en-US" sz="1400" b="0" dirty="0">
                  <a:solidFill>
                    <a:schemeClr val="tx2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0255062443113874"/>
              <c:y val="0.246443827641928"/>
            </c:manualLayout>
          </c:layout>
          <c:overlay val="0"/>
          <c:spPr>
            <a:noFill/>
            <a:ln w="25265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solidFill>
              <a:schemeClr val="bg1">
                <a:lumMod val="65000"/>
              </a:schemeClr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chemeClr val="tx2"/>
                </a:solidFill>
                <a:latin typeface="+mn-lt"/>
                <a:ea typeface="Roboto Regular" pitchFamily="2" charset="0"/>
                <a:cs typeface="Arial"/>
              </a:defRPr>
            </a:pPr>
            <a:endParaRPr lang="en-US"/>
          </a:p>
        </c:txPr>
        <c:crossAx val="-2116420928"/>
        <c:crosses val="autoZero"/>
        <c:crossBetween val="between"/>
      </c:valAx>
      <c:spPr>
        <a:noFill/>
        <a:ln w="25265">
          <a:noFill/>
        </a:ln>
      </c:spPr>
    </c:plotArea>
    <c:legend>
      <c:legendPos val="t"/>
      <c:layout>
        <c:manualLayout>
          <c:xMode val="edge"/>
          <c:yMode val="edge"/>
          <c:x val="0.243323172721972"/>
          <c:y val="0.895500081560663"/>
          <c:w val="0.593858637024061"/>
          <c:h val="0.0808080808080808"/>
        </c:manualLayout>
      </c:layout>
      <c:overlay val="0"/>
      <c:spPr>
        <a:noFill/>
        <a:ln w="25265">
          <a:noFill/>
        </a:ln>
      </c:spPr>
      <c:txPr>
        <a:bodyPr/>
        <a:lstStyle/>
        <a:p>
          <a:pPr>
            <a:defRPr sz="1200" b="0" i="0" u="none" strike="noStrike" baseline="0">
              <a:solidFill>
                <a:schemeClr val="tx2"/>
              </a:solidFill>
              <a:latin typeface="Roboto Regular" pitchFamily="2" charset="0"/>
              <a:ea typeface="Roboto Regular" pitchFamily="2" charset="0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6"/>
          <p:cNvSpPr txBox="1">
            <a:spLocks noChangeArrowheads="1"/>
          </p:cNvSpPr>
          <p:nvPr/>
        </p:nvSpPr>
        <p:spPr bwMode="black">
          <a:xfrm>
            <a:off x="1186996" y="8835259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Roboto Light" pitchFamily="2" charset="0"/>
                <a:ea typeface="Roboto Light" pitchFamily="2" charset="0"/>
              </a:rPr>
              <a:t>© 2016 Fair Isaac Corporation. Confidential. 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4430" y="8835259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1" y="8763000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5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08610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8600"/>
            <a:ext cx="5486400" cy="43434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  <a:endParaRPr 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black">
          <a:xfrm>
            <a:off x="1383792" y="8835259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Roboto Light" pitchFamily="2" charset="0"/>
                <a:ea typeface="Roboto Light" pitchFamily="2" charset="0"/>
              </a:rPr>
              <a:t>© 2016 Fair Isaac Corporation. Confidential. 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31226" y="8835259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7" y="8763000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1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600"/>
      </a:spcBef>
      <a:defRPr sz="1050" kern="1200">
        <a:solidFill>
          <a:schemeClr val="tx1"/>
        </a:solidFill>
        <a:latin typeface="Roboto Regular" pitchFamily="2" charset="0"/>
        <a:ea typeface="Roboto Regular" pitchFamily="2" charset="0"/>
        <a:cs typeface="+mn-cs"/>
      </a:defRPr>
    </a:lvl1pPr>
    <a:lvl2pPr marL="171450" indent="-171450" algn="l" defTabSz="914400" rtl="0" eaLnBrk="1" latinLnBrk="0" hangingPunct="1">
      <a:lnSpc>
        <a:spcPct val="90000"/>
      </a:lnSpc>
      <a:spcBef>
        <a:spcPts val="600"/>
      </a:spcBef>
      <a:buClr>
        <a:schemeClr val="tx1"/>
      </a:buClr>
      <a:buFont typeface="Arial" panose="020B0604020202020204" pitchFamily="34" charset="0"/>
      <a:buChar char="•"/>
      <a:defRPr sz="1050" kern="1200">
        <a:solidFill>
          <a:schemeClr val="tx1"/>
        </a:solidFill>
        <a:latin typeface="Roboto Regular" pitchFamily="2" charset="0"/>
        <a:ea typeface="Roboto Regular" pitchFamily="2" charset="0"/>
        <a:cs typeface="+mn-cs"/>
      </a:defRPr>
    </a:lvl2pPr>
    <a:lvl3pPr marL="396875" indent="-174625" algn="l" defTabSz="914400" rtl="0" eaLnBrk="1" latinLnBrk="0" hangingPunct="1">
      <a:lnSpc>
        <a:spcPct val="90000"/>
      </a:lnSpc>
      <a:spcBef>
        <a:spcPts val="600"/>
      </a:spcBef>
      <a:buClr>
        <a:schemeClr val="tx1"/>
      </a:buClr>
      <a:buSzPct val="80000"/>
      <a:buFont typeface="Verdana" panose="020B0604030504040204" pitchFamily="34" charset="0"/>
      <a:buChar char="─"/>
      <a:defRPr sz="1050" kern="1200">
        <a:solidFill>
          <a:schemeClr val="tx1"/>
        </a:solidFill>
        <a:latin typeface="Roboto Regular" pitchFamily="2" charset="0"/>
        <a:ea typeface="Roboto Regular" pitchFamily="2" charset="0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600"/>
      </a:spcBef>
      <a:buClr>
        <a:schemeClr val="tx1"/>
      </a:buClr>
      <a:buFont typeface="Arial" panose="020B0604020202020204" pitchFamily="34" charset="0"/>
      <a:buChar char="•"/>
      <a:defRPr sz="1050" kern="1200">
        <a:solidFill>
          <a:schemeClr val="tx1"/>
        </a:solidFill>
        <a:latin typeface="Roboto Regular" pitchFamily="2" charset="0"/>
        <a:ea typeface="Roboto Regular" pitchFamily="2" charset="0"/>
        <a:cs typeface="+mn-cs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Roboto Regular" pitchFamily="2" charset="0"/>
        <a:ea typeface="Roboto Regular" pitchFamily="2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87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2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97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35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9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62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9450" y="6858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02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2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0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23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5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46913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42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0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91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16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2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9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4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22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9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1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9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81000" y="3352800"/>
            <a:ext cx="731520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81000" y="2787550"/>
            <a:ext cx="2068900" cy="406265"/>
          </a:xfrm>
          <a:solidFill>
            <a:schemeClr val="bg1"/>
          </a:solidFill>
        </p:spPr>
        <p:txBody>
          <a:bodyPr wrap="none" lIns="64008" tIns="64008" rIns="64008" bIns="64008" anchor="b" anchorCtr="0">
            <a:spAutoFit/>
          </a:bodyPr>
          <a:lstStyle>
            <a:lvl1pPr marL="0" indent="0">
              <a:defRPr sz="2000" b="0" i="0">
                <a:solidFill>
                  <a:srgbClr val="5A5B5D"/>
                </a:solidFill>
                <a:latin typeface="+mj-lt"/>
                <a:cs typeface="Roboto Medium"/>
              </a:defRPr>
            </a:lvl1pPr>
          </a:lstStyle>
          <a:p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0999" y="3934460"/>
            <a:ext cx="34290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80999" y="4130040"/>
            <a:ext cx="34290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sp>
        <p:nvSpPr>
          <p:cNvPr id="12" name="Text Box 38"/>
          <p:cNvSpPr txBox="1">
            <a:spLocks noChangeArrowheads="1"/>
          </p:cNvSpPr>
          <p:nvPr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69" y="209550"/>
            <a:ext cx="2001932" cy="3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74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7" y="285750"/>
            <a:ext cx="8385047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 bwMode="black">
          <a:xfrm>
            <a:off x="384047" y="1078992"/>
            <a:ext cx="8385048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 marL="515938" indent="-228600">
              <a:defRPr lang="en-US" smtClean="0"/>
            </a:lvl2pPr>
            <a:lvl3pPr>
              <a:defRPr lang="en-US" smtClean="0"/>
            </a:lvl3pPr>
            <a:lvl4pPr>
              <a:defRPr lang="en-US" dirty="0"/>
            </a:lvl4pPr>
          </a:lstStyle>
          <a:p>
            <a:pPr lvl="0"/>
            <a:r>
              <a:rPr lang="en-US" smtClean="0"/>
              <a:t>First level</a:t>
            </a:r>
          </a:p>
          <a:p>
            <a:pPr marL="519113" lvl="1"/>
            <a:r>
              <a:rPr lang="en-US" smtClean="0"/>
              <a:t>Second level</a:t>
            </a:r>
          </a:p>
          <a:p>
            <a:pPr marL="800100" lvl="2"/>
            <a:r>
              <a:rPr lang="en-US" smtClean="0"/>
              <a:t>Third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384048" y="605028"/>
            <a:ext cx="8385048" cy="221599"/>
          </a:xfrm>
        </p:spPr>
        <p:txBody>
          <a:bodyPr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Subtitle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9830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84048" y="605028"/>
            <a:ext cx="8385048" cy="221599"/>
          </a:xfrm>
        </p:spPr>
        <p:txBody>
          <a:bodyPr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805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047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98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0999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 bwMode="gray">
          <a:xfrm>
            <a:off x="381000" y="1138428"/>
            <a:ext cx="4114800" cy="30120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dist="50800" dir="16200000" rotWithShape="0">
              <a:schemeClr val="accent2"/>
            </a:outerShdw>
          </a:effectLst>
        </p:spPr>
        <p:txBody>
          <a:bodyPr vert="horz" wrap="square" lIns="91440" tIns="91440" rIns="91440" bIns="91440" rtlCol="0">
            <a:noAutofit/>
          </a:bodyPr>
          <a:lstStyle>
            <a:lvl1pPr>
              <a:defRPr lang="en-US" dirty="0" smtClean="0">
                <a:latin typeface="+mn-lt"/>
              </a:defRPr>
            </a:lvl1pPr>
            <a:lvl2pPr marL="515938" indent="-228600"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Roboto Light"/>
              </a:defRPr>
            </a:lvl2pPr>
            <a:lvl3pPr marL="800100" indent="-171450">
              <a:def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Roboto Light"/>
              </a:defRPr>
            </a:lvl3pPr>
            <a:lvl4pPr>
              <a:defRPr lang="en-US" sz="1200" kern="1200" dirty="0">
                <a:solidFill>
                  <a:schemeClr val="tx2"/>
                </a:solidFill>
                <a:latin typeface="Roboto Light"/>
                <a:ea typeface="+mn-ea"/>
                <a:cs typeface="Roboto Light"/>
              </a:defRPr>
            </a:lvl4pPr>
          </a:lstStyle>
          <a:p>
            <a:pPr lvl="0"/>
            <a:r>
              <a:rPr lang="en-US" smtClean="0"/>
              <a:t>First level</a:t>
            </a:r>
          </a:p>
          <a:p>
            <a:pPr marL="519113" lvl="1" indent="-2317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496"/>
              </a:buClr>
              <a:buSzPct val="80000"/>
              <a:buFont typeface="Verdana" panose="020B0604030504040204" pitchFamily="34" charset="0"/>
              <a:buChar char="─"/>
            </a:pPr>
            <a:r>
              <a:rPr lang="en-US" dirty="0" smtClean="0"/>
              <a:t>Second level</a:t>
            </a:r>
          </a:p>
          <a:p>
            <a:pPr marL="800100" lvl="2" indent="-17145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496"/>
              </a:buClr>
              <a:buSzPct val="80000"/>
              <a:buFont typeface="Arial"/>
              <a:buChar char="•"/>
            </a:pPr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605028"/>
            <a:ext cx="8385048" cy="221599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7" hasCustomPrompt="1"/>
          </p:nvPr>
        </p:nvSpPr>
        <p:spPr bwMode="gray">
          <a:xfrm>
            <a:off x="4648200" y="1138428"/>
            <a:ext cx="4117848" cy="301207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dist="50800" dir="16200000" rotWithShape="0">
              <a:schemeClr val="accent2"/>
            </a:outerShdw>
          </a:effectLst>
        </p:spPr>
        <p:txBody>
          <a:bodyPr vert="horz" wrap="square" lIns="91440" tIns="91440" rIns="91440" bIns="91440" rtlCol="0">
            <a:noAutofit/>
          </a:bodyPr>
          <a:lstStyle>
            <a:lvl1pPr>
              <a:defRPr lang="en-US" smtClean="0">
                <a:latin typeface="+mn-lt"/>
              </a:defRPr>
            </a:lvl1pPr>
            <a:lvl2pPr marL="515938" indent="-228600">
              <a:defRPr lang="en-US" smtClean="0">
                <a:latin typeface="+mn-lt"/>
              </a:defRPr>
            </a:lvl2pPr>
            <a:lvl3pPr>
              <a:defRPr lang="en-US" smtClean="0">
                <a:latin typeface="+mn-lt"/>
              </a:defRPr>
            </a:lvl3pPr>
            <a:lvl4pPr>
              <a:defRPr lang="en-US" dirty="0"/>
            </a:lvl4pPr>
          </a:lstStyle>
          <a:p>
            <a:pPr lvl="0"/>
            <a:r>
              <a:rPr lang="en-US" smtClean="0"/>
              <a:t>First level</a:t>
            </a:r>
          </a:p>
          <a:p>
            <a:pPr marL="519113" lvl="1"/>
            <a:r>
              <a:rPr lang="en-US" smtClean="0"/>
              <a:t>Second level</a:t>
            </a:r>
          </a:p>
          <a:p>
            <a:pPr marL="800100" lvl="2"/>
            <a:r>
              <a:rPr lang="en-US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73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W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black">
          <a:xfrm>
            <a:off x="381000" y="971550"/>
            <a:ext cx="4069080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572000" y="567766"/>
            <a:ext cx="4572000" cy="4575734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1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ontent and W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black">
          <a:xfrm>
            <a:off x="381000" y="1078992"/>
            <a:ext cx="4069080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605028"/>
            <a:ext cx="4072129" cy="221599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572000" y="571500"/>
            <a:ext cx="4572000" cy="4572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48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W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572000" y="571500"/>
            <a:ext cx="4572000" cy="4572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Nar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629400" y="571500"/>
            <a:ext cx="2514600" cy="4572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81000" y="971550"/>
            <a:ext cx="6126480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1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Nar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629400" y="571500"/>
            <a:ext cx="2514600" cy="4572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381000" y="1078992"/>
            <a:ext cx="6126480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605028"/>
            <a:ext cx="6129529" cy="221599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21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629400" y="571500"/>
            <a:ext cx="2514600" cy="4572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74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Two Line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84048" y="2787550"/>
            <a:ext cx="2068900" cy="406265"/>
          </a:xfrm>
          <a:solidFill>
            <a:schemeClr val="bg1"/>
          </a:solidFill>
        </p:spPr>
        <p:txBody>
          <a:bodyPr vert="horz" wrap="none" lIns="64008" tIns="64008" rIns="64008" bIns="64008" rtlCol="0" anchor="b" anchorCtr="0">
            <a:spAutoFit/>
          </a:bodyPr>
          <a:lstStyle>
            <a:lvl1pPr>
              <a:defRPr lang="en-US" sz="2000" dirty="0">
                <a:solidFill>
                  <a:srgbClr val="5A5B5D"/>
                </a:solidFill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4048" y="2317885"/>
            <a:ext cx="2068900" cy="406265"/>
          </a:xfrm>
          <a:solidFill>
            <a:schemeClr val="bg1"/>
          </a:solidFill>
        </p:spPr>
        <p:txBody>
          <a:bodyPr vert="horz" wrap="none" lIns="64008" tIns="64008" rIns="64008" bIns="64008" rtlCol="0" anchor="b" anchorCtr="0">
            <a:spAutoFit/>
          </a:bodyPr>
          <a:lstStyle>
            <a:lvl1pPr marL="228600" indent="-228600" algn="l">
              <a:buNone/>
              <a:defRPr lang="en-US" sz="2000" b="0" i="0" dirty="0">
                <a:solidFill>
                  <a:srgbClr val="5A5B5D"/>
                </a:solidFill>
                <a:latin typeface="+mj-lt"/>
                <a:ea typeface="+mj-ea"/>
                <a:cs typeface="Roboto Medium"/>
              </a:defRPr>
            </a:lvl1pPr>
          </a:lstStyle>
          <a:p>
            <a:pPr marL="0" lvl="0" indent="0">
              <a:spcBef>
                <a:spcPct val="0"/>
              </a:spcBef>
            </a:pPr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Box 38"/>
          <p:cNvSpPr txBox="1">
            <a:spLocks noChangeArrowheads="1"/>
          </p:cNvSpPr>
          <p:nvPr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81000" y="3352800"/>
            <a:ext cx="731520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Subtitle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0999" y="3934460"/>
            <a:ext cx="34290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80999" y="4130040"/>
            <a:ext cx="34290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69" y="209550"/>
            <a:ext cx="2001932" cy="3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46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6"/>
          <p:cNvSpPr txBox="1">
            <a:spLocks noChangeArrowheads="1"/>
          </p:cNvSpPr>
          <p:nvPr userDrawn="1"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latin typeface="+mn-lt"/>
              <a:ea typeface="Roboto Regular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9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384047" y="1126998"/>
            <a:ext cx="1984248" cy="358648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91440" rIns="91440" bIns="91440" rtlCol="0">
            <a:noAutofit/>
          </a:bodyPr>
          <a:lstStyle/>
          <a:p>
            <a:pPr lvl="0" inden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496"/>
              </a:buClr>
              <a:buSzPct val="80000"/>
              <a:buFont typeface="Arial"/>
              <a:buNone/>
            </a:pPr>
            <a:endParaRPr lang="en-US" sz="1400" baseline="0" smtClean="0">
              <a:solidFill>
                <a:schemeClr val="tx2"/>
              </a:solidFill>
              <a:latin typeface="+mj-lt"/>
              <a:cs typeface="Roboto Regular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84048" y="605028"/>
            <a:ext cx="8385048" cy="221599"/>
          </a:xfrm>
        </p:spPr>
        <p:txBody>
          <a:bodyPr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1600" b="0" i="0"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 smtClean="0"/>
              <a:t>Click to </a:t>
            </a:r>
            <a:r>
              <a:rPr lang="en-US" smtClean="0"/>
              <a:t>Edit Subtitle</a:t>
            </a: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517647" y="1132077"/>
            <a:ext cx="1984248" cy="3585209"/>
          </a:xfr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lIns="91440" tIns="411480" rIns="91440" bIns="91440">
            <a:noAutofit/>
          </a:bodyPr>
          <a:lstStyle>
            <a:lvl1pPr marL="114300" indent="-114300" algn="l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1313" indent="-168275">
              <a:spcBef>
                <a:spcPts val="600"/>
              </a:spcBef>
              <a:defRPr sz="1300"/>
            </a:lvl2pPr>
            <a:lvl3pPr marL="285750" indent="-114300">
              <a:spcBef>
                <a:spcPts val="600"/>
              </a:spcBef>
              <a:defRPr sz="1200"/>
            </a:lvl3pPr>
          </a:lstStyle>
          <a:p>
            <a:pPr lvl="0"/>
            <a:r>
              <a:rPr lang="en-US" smtClean="0"/>
              <a:t>First </a:t>
            </a:r>
            <a:r>
              <a:rPr lang="en-US" dirty="0" smtClean="0"/>
              <a:t>level</a:t>
            </a:r>
          </a:p>
          <a:p>
            <a:pPr lvl="1"/>
            <a:r>
              <a:rPr lang="en-US" smtClean="0"/>
              <a:t>Second level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51247" y="1132077"/>
            <a:ext cx="1984248" cy="3585209"/>
          </a:xfr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lIns="91440" tIns="411480" rIns="91440" bIns="91440">
            <a:noAutofit/>
          </a:bodyPr>
          <a:lstStyle>
            <a:lvl1pPr marL="114300" indent="-114300" algn="l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-169863">
              <a:spcBef>
                <a:spcPts val="600"/>
              </a:spcBef>
              <a:defRPr lang="en-US" sz="1300" kern="1200" dirty="0">
                <a:solidFill>
                  <a:schemeClr val="tx2"/>
                </a:solidFill>
                <a:latin typeface="+mn-lt"/>
                <a:ea typeface="+mn-ea"/>
                <a:cs typeface="Roboto Light"/>
              </a:defRPr>
            </a:lvl2pPr>
            <a:lvl3pPr marL="285750" indent="-114300">
              <a:spcBef>
                <a:spcPts val="600"/>
              </a:spcBef>
              <a:defRPr sz="1200"/>
            </a:lvl3pPr>
          </a:lstStyle>
          <a:p>
            <a:pPr lvl="0"/>
            <a:r>
              <a:rPr lang="en-US" smtClean="0"/>
              <a:t>First </a:t>
            </a:r>
            <a:r>
              <a:rPr lang="en-US" dirty="0" smtClean="0"/>
              <a:t>level</a:t>
            </a:r>
          </a:p>
          <a:p>
            <a:pPr marL="341313" lvl="1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496"/>
              </a:buClr>
              <a:buSzPct val="80000"/>
              <a:buFont typeface="Verdana" panose="020B0604030504040204" pitchFamily="34" charset="0"/>
              <a:buChar char="─"/>
            </a:pPr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8" hasCustomPrompt="1"/>
          </p:nvPr>
        </p:nvSpPr>
        <p:spPr bwMode="gray">
          <a:xfrm>
            <a:off x="384047" y="1220978"/>
            <a:ext cx="1828800" cy="207749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0" rIns="0" bIns="0" rtlCol="0">
            <a:spAutoFit/>
          </a:bodyPr>
          <a:lstStyle>
            <a:lvl1pPr marL="0" indent="0">
              <a:buNone/>
              <a:defRPr lang="en-US" sz="1500" dirty="0" smtClean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lang="en-US" sz="1400" dirty="0" smtClean="0">
                <a:latin typeface="+mn-lt"/>
              </a:defRPr>
            </a:lvl2pPr>
            <a:lvl3pPr marL="403225" indent="-228600"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smtClean="0"/>
              <a:t>Client Name or Logo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384047" y="2046478"/>
            <a:ext cx="1984248" cy="26670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0" indent="0" algn="l">
              <a:buNone/>
              <a:defRPr lang="en-US" sz="1200" baseline="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2517647" y="1081278"/>
            <a:ext cx="1984248" cy="457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4651247" y="1081278"/>
            <a:ext cx="1984248" cy="457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6784847" y="1081278"/>
            <a:ext cx="1984248" cy="457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2517647" y="1132077"/>
            <a:ext cx="924292" cy="300082"/>
          </a:xfrm>
          <a:prstGeom prst="rect">
            <a:avLst/>
          </a:prstGeom>
        </p:spPr>
        <p:txBody>
          <a:bodyPr wrap="none" tIns="91440" rIns="0" bIns="0">
            <a:spAutoFit/>
          </a:bodyPr>
          <a:lstStyle/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496"/>
              </a:buClr>
              <a:buSzPct val="80000"/>
            </a:pPr>
            <a:r>
              <a:rPr lang="en-US" sz="1500" b="0" smtClean="0">
                <a:solidFill>
                  <a:schemeClr val="accent1"/>
                </a:solidFill>
                <a:latin typeface="+mn-lt"/>
              </a:rPr>
              <a:t>Challenge</a:t>
            </a:r>
            <a:endParaRPr lang="en-US" sz="1500" b="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4651247" y="1132077"/>
            <a:ext cx="781624" cy="300082"/>
          </a:xfrm>
          <a:prstGeom prst="rect">
            <a:avLst/>
          </a:prstGeom>
        </p:spPr>
        <p:txBody>
          <a:bodyPr wrap="none" tIns="91440" rIns="0" bIns="0">
            <a:spAutoFit/>
          </a:bodyPr>
          <a:lstStyle/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496"/>
              </a:buClr>
              <a:buSzPct val="80000"/>
            </a:pPr>
            <a:r>
              <a:rPr lang="en-US" sz="1500" smtClean="0">
                <a:solidFill>
                  <a:schemeClr val="accent1"/>
                </a:solidFill>
                <a:latin typeface="+mn-lt"/>
              </a:rPr>
              <a:t>Solution</a:t>
            </a:r>
            <a:endParaRPr lang="en-US" sz="15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6784848" y="1132077"/>
            <a:ext cx="720710" cy="300082"/>
          </a:xfrm>
          <a:prstGeom prst="rect">
            <a:avLst/>
          </a:prstGeom>
        </p:spPr>
        <p:txBody>
          <a:bodyPr wrap="none" tIns="91440" rIns="0" bIns="0">
            <a:spAutoFit/>
          </a:bodyPr>
          <a:lstStyle/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496"/>
              </a:buClr>
              <a:buSzPct val="80000"/>
            </a:pPr>
            <a:r>
              <a:rPr lang="en-US" sz="1500" smtClean="0">
                <a:solidFill>
                  <a:schemeClr val="accent1"/>
                </a:solidFill>
                <a:latin typeface="+mn-lt"/>
              </a:rPr>
              <a:t>Results</a:t>
            </a:r>
            <a:endParaRPr lang="en-US" sz="15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784848" y="1132077"/>
            <a:ext cx="1984248" cy="3585209"/>
          </a:xfr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lIns="91440" tIns="411480" rIns="91440" bIns="91440">
            <a:noAutofit/>
          </a:bodyPr>
          <a:lstStyle>
            <a:lvl1pPr marL="114300" indent="-114300" algn="l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baseline="0" smtClean="0">
                <a:solidFill>
                  <a:schemeClr val="tx2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-169863">
              <a:spcBef>
                <a:spcPts val="600"/>
              </a:spcBef>
              <a:defRPr lang="en-US" sz="1300" kern="1200" dirty="0">
                <a:solidFill>
                  <a:schemeClr val="tx2"/>
                </a:solidFill>
                <a:latin typeface="+mn-lt"/>
                <a:ea typeface="+mn-ea"/>
                <a:cs typeface="Roboto Light"/>
              </a:defRPr>
            </a:lvl2pPr>
            <a:lvl3pPr marL="285750" indent="-114300">
              <a:spcBef>
                <a:spcPts val="600"/>
              </a:spcBef>
              <a:defRPr sz="1200"/>
            </a:lvl3pPr>
          </a:lstStyle>
          <a:p>
            <a:pPr lvl="0"/>
            <a:r>
              <a:rPr lang="en-US" smtClean="0"/>
              <a:t>First </a:t>
            </a:r>
            <a:r>
              <a:rPr lang="en-US" dirty="0" smtClean="0"/>
              <a:t>level</a:t>
            </a:r>
          </a:p>
          <a:p>
            <a:pPr marL="341313" lvl="1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6496"/>
              </a:buClr>
              <a:buSzPct val="80000"/>
              <a:buFont typeface="Verdana" panose="020B0604030504040204" pitchFamily="34" charset="0"/>
              <a:buChar char="─"/>
            </a:pPr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384047" y="1081278"/>
            <a:ext cx="1984248" cy="4572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79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800100" y="2876550"/>
            <a:ext cx="7543800" cy="443198"/>
          </a:xfrm>
        </p:spPr>
        <p:txBody>
          <a:bodyPr anchor="b" anchorCtr="0"/>
          <a:lstStyle>
            <a:lvl1pPr marL="112713" indent="-112713">
              <a:defRPr sz="3200" b="0" i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00100" y="3361788"/>
            <a:ext cx="7543800" cy="207749"/>
          </a:xfrm>
        </p:spPr>
        <p:txBody>
          <a:bodyPr/>
          <a:lstStyle>
            <a:lvl1pPr marL="0" indent="0" algn="r">
              <a:buNone/>
              <a:defRPr sz="15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3" name="Text Box 16"/>
          <p:cNvSpPr txBox="1">
            <a:spLocks noChangeArrowheads="1"/>
          </p:cNvSpPr>
          <p:nvPr userDrawn="1"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latin typeface="+mn-lt"/>
              <a:ea typeface="Roboto Regular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69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" y="0"/>
            <a:ext cx="9143996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800100" y="3859963"/>
            <a:ext cx="7543800" cy="443198"/>
          </a:xfrm>
        </p:spPr>
        <p:txBody>
          <a:bodyPr anchor="b" anchorCtr="0"/>
          <a:lstStyle>
            <a:lvl1pPr marL="112713" indent="-112713">
              <a:defRPr sz="3200" b="0" i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00100" y="4345201"/>
            <a:ext cx="7543800" cy="207749"/>
          </a:xfrm>
        </p:spPr>
        <p:txBody>
          <a:bodyPr/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  <a:ea typeface="Roboto Light" pitchFamily="2" charset="0"/>
              </a:defRPr>
            </a:lvl1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3" name="Text Box 16"/>
          <p:cNvSpPr txBox="1">
            <a:spLocks noChangeArrowheads="1"/>
          </p:cNvSpPr>
          <p:nvPr userDrawn="1"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9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1000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0" y="2190750"/>
            <a:ext cx="8385048" cy="553998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5" name="Text Box 16"/>
          <p:cNvSpPr txBox="1">
            <a:spLocks noChangeArrowheads="1"/>
          </p:cNvSpPr>
          <p:nvPr userDrawn="1"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5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ull Slide Photo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16" name="Text Box 16"/>
          <p:cNvSpPr txBox="1">
            <a:spLocks noChangeArrowheads="1"/>
          </p:cNvSpPr>
          <p:nvPr userDrawn="1"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bg1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bg1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3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84048" y="2821150"/>
            <a:ext cx="2721579" cy="683264"/>
          </a:xfrm>
          <a:solidFill>
            <a:schemeClr val="bg1"/>
          </a:solidFill>
        </p:spPr>
        <p:txBody>
          <a:bodyPr vert="horz" wrap="none" lIns="137160" tIns="64008" rIns="137160" bIns="64008" rtlCol="0" anchor="b" anchorCtr="0">
            <a:spAutoFit/>
          </a:bodyPr>
          <a:lstStyle>
            <a:lvl1pPr>
              <a:defRPr lang="en-US" sz="4000" dirty="0">
                <a:solidFill>
                  <a:schemeClr val="tx2"/>
                </a:solidFill>
              </a:defRPr>
            </a:lvl1pPr>
          </a:lstStyle>
          <a:p>
            <a:pPr marL="0" lvl="0" indent="0"/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80999" y="3934460"/>
            <a:ext cx="34290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0999" y="4130040"/>
            <a:ext cx="34290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69" y="209550"/>
            <a:ext cx="2001932" cy="313128"/>
          </a:xfrm>
          <a:prstGeom prst="rect">
            <a:avLst/>
          </a:prstGeom>
        </p:spPr>
      </p:pic>
      <p:sp>
        <p:nvSpPr>
          <p:cNvPr id="8" name="Text Box 38"/>
          <p:cNvSpPr txBox="1">
            <a:spLocks noChangeArrowheads="1"/>
          </p:cNvSpPr>
          <p:nvPr userDrawn="1"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</p:spTree>
    <p:extLst>
      <p:ext uri="{BB962C8B-B14F-4D97-AF65-F5344CB8AC3E}">
        <p14:creationId xmlns:p14="http://schemas.microsoft.com/office/powerpoint/2010/main" val="345941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, Two Presente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84048" y="2787550"/>
            <a:ext cx="2068900" cy="406265"/>
          </a:xfr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none" lIns="64008" tIns="64008" rIns="64008" bIns="64008" rtlCol="0" anchor="b" anchorCtr="0">
            <a:spAutoFit/>
          </a:bodyPr>
          <a:lstStyle>
            <a:lvl1pPr>
              <a:defRPr lang="en-US" sz="2000" dirty="0">
                <a:solidFill>
                  <a:srgbClr val="5A5B5D"/>
                </a:solidFill>
                <a:latin typeface="+mj-lt"/>
              </a:defRPr>
            </a:lvl1pPr>
          </a:lstStyle>
          <a:p>
            <a:pPr marL="0" lvl="0" indent="0"/>
            <a:r>
              <a:rPr lang="en-US" smtClean="0"/>
              <a:t>Click to Edit Title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090672" y="393446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>
              <a:buNone/>
              <a:defRPr lang="en-US" sz="1300" b="0" i="0" dirty="0" smtClean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Presenter Name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090672" y="413004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>
              <a:buNone/>
              <a:defRPr lang="en-US" sz="1300" b="0" i="0" dirty="0" smtClean="0">
                <a:solidFill>
                  <a:srgbClr val="FFFFFF"/>
                </a:solidFill>
                <a:latin typeface="+mn-lt"/>
                <a:ea typeface="Roboto Light" pitchFamily="2" charset="0"/>
                <a:cs typeface="Roboto Light" pitchFamily="2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Title, Company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0" y="3352800"/>
            <a:ext cx="731520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Subtitle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0999" y="3934460"/>
            <a:ext cx="25146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80999" y="4130040"/>
            <a:ext cx="25146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69" y="209550"/>
            <a:ext cx="2001932" cy="3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1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, Three Presente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84048" y="2787550"/>
            <a:ext cx="2068900" cy="406265"/>
          </a:xfrm>
          <a:solidFill>
            <a:schemeClr val="bg1"/>
          </a:solidFill>
        </p:spPr>
        <p:txBody>
          <a:bodyPr vert="horz" wrap="none" lIns="64008" tIns="64008" rIns="64008" bIns="64008" rtlCol="0" anchor="b" anchorCtr="0">
            <a:spAutoFit/>
          </a:bodyPr>
          <a:lstStyle>
            <a:lvl1pPr>
              <a:defRPr lang="en-US" sz="2000" dirty="0">
                <a:solidFill>
                  <a:srgbClr val="5A5B5D"/>
                </a:solidFill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791200" y="393446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>
              <a:buNone/>
              <a:defRPr lang="en-US" sz="1300" b="0" i="0" dirty="0" smtClean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Presenter Name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791200" y="413004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>
              <a:buNone/>
              <a:defRPr lang="en-US" sz="1300" b="0" i="0" dirty="0" smtClean="0">
                <a:solidFill>
                  <a:srgbClr val="FFFFFF"/>
                </a:solidFill>
                <a:latin typeface="+mn-lt"/>
                <a:ea typeface="Roboto Light" pitchFamily="2" charset="0"/>
                <a:cs typeface="Roboto Light" pitchFamily="2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Title, Company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0" y="3352800"/>
            <a:ext cx="731520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Subtitle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0999" y="3934460"/>
            <a:ext cx="25146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80999" y="4130040"/>
            <a:ext cx="25146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090672" y="393446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300" b="0" i="0" dirty="0" smtClean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090672" y="4130040"/>
            <a:ext cx="2514600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300" b="0" i="0" dirty="0" smtClean="0">
                <a:solidFill>
                  <a:srgbClr val="FFFFFF"/>
                </a:solidFill>
                <a:latin typeface="+mn-lt"/>
                <a:ea typeface="Roboto Light" pitchFamily="2" charset="0"/>
                <a:cs typeface="Roboto Light" pitchFamily="2" charset="0"/>
              </a:defRPr>
            </a:lvl1pPr>
          </a:lstStyle>
          <a:p>
            <a:pPr marL="0" lvl="0" indent="0">
              <a:spcBef>
                <a:spcPts val="0"/>
              </a:spcBef>
            </a:pPr>
            <a:r>
              <a:rPr lang="en-US" dirty="0" smtClean="0"/>
              <a:t>Title, Company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69" y="209550"/>
            <a:ext cx="2001932" cy="3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nd Partner Logo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84048" y="2787550"/>
            <a:ext cx="2068900" cy="406265"/>
          </a:xfrm>
          <a:solidFill>
            <a:schemeClr val="bg1"/>
          </a:solidFill>
        </p:spPr>
        <p:txBody>
          <a:bodyPr vert="horz" wrap="none" lIns="64008" tIns="64008" rIns="64008" bIns="64008" rtlCol="0" anchor="b" anchorCtr="0">
            <a:spAutoFit/>
          </a:bodyPr>
          <a:lstStyle>
            <a:lvl1pPr>
              <a:defRPr lang="en-US" sz="2000" dirty="0">
                <a:solidFill>
                  <a:srgbClr val="5A5B5D"/>
                </a:solidFill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Click to Edit Title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7260540" y="210322"/>
            <a:ext cx="0" cy="303541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Box 38"/>
          <p:cNvSpPr txBox="1">
            <a:spLocks noChangeArrowheads="1"/>
          </p:cNvSpPr>
          <p:nvPr/>
        </p:nvSpPr>
        <p:spPr bwMode="gray">
          <a:xfrm>
            <a:off x="380999" y="4905956"/>
            <a:ext cx="5421013" cy="20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algn="l" defTabSz="925513" fontAlgn="base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© 2016 </a:t>
            </a:r>
            <a:r>
              <a:rPr lang="en-US" sz="600" b="0" i="0" spc="0" dirty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Fair Isaac Corporation</a:t>
            </a: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. Confidential. </a:t>
            </a:r>
            <a:b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</a:br>
            <a:r>
              <a:rPr lang="en-US" sz="600" b="0" i="0" spc="0" dirty="0" smtClean="0">
                <a:solidFill>
                  <a:schemeClr val="bg1"/>
                </a:solidFill>
                <a:latin typeface="+mn-lt"/>
                <a:ea typeface="Roboto Regular" pitchFamily="2" charset="0"/>
                <a:cs typeface="Roboto Light"/>
              </a:rPr>
              <a:t>This presentation is provided for the recipient only and cannot be reproduced or shared without Fair Isaac Corporation’s express consent.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0" y="3352800"/>
            <a:ext cx="7315200" cy="276999"/>
          </a:xfr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0" i="0">
                <a:solidFill>
                  <a:srgbClr val="FFFFFF"/>
                </a:solidFill>
                <a:latin typeface="+mn-lt"/>
                <a:cs typeface="Robot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Subtitle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380999" y="3934460"/>
            <a:ext cx="3429000" cy="1800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j-lt"/>
                <a:cs typeface="Roboto Medium"/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80999" y="4130040"/>
            <a:ext cx="3429000" cy="18004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0" b="0" i="0">
                <a:solidFill>
                  <a:srgbClr val="FFFFFF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Title, Company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09550"/>
            <a:ext cx="2001932" cy="3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32004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3752394"/>
            <a:ext cx="8385048" cy="276999"/>
          </a:xfrm>
        </p:spPr>
        <p:txBody>
          <a:bodyPr anchor="b">
            <a:spAutoFit/>
          </a:bodyPr>
          <a:lstStyle>
            <a:lvl1pPr>
              <a:defRPr lang="en-US" sz="2000" b="0" i="0" kern="1200" dirty="0" smtClean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 smtClean="0"/>
              <a:t>Click to Edit Section 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384048" y="4095750"/>
            <a:ext cx="8385048" cy="22159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lang="en-US" sz="1600" b="0" i="0" dirty="0" smtClean="0">
                <a:solidFill>
                  <a:srgbClr val="5A5B5D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525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3200400"/>
          </a:xfrm>
          <a:solidFill>
            <a:schemeClr val="bg1">
              <a:lumMod val="85000"/>
            </a:schemeClr>
          </a:solidFill>
        </p:spPr>
        <p:txBody>
          <a:bodyPr lIns="91440" tIns="91440" rIns="91440" bIns="91440"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3752394"/>
            <a:ext cx="8385048" cy="276999"/>
          </a:xfrm>
        </p:spPr>
        <p:txBody>
          <a:bodyPr anchor="b">
            <a:spAutoFit/>
          </a:bodyPr>
          <a:lstStyle>
            <a:lvl1pPr>
              <a:defRPr lang="en-US" sz="2000" b="0" i="0" kern="1200" dirty="0" smtClean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en-US" dirty="0" smtClean="0"/>
              <a:t>Click to Edit Section 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384048" y="4095750"/>
            <a:ext cx="8385048" cy="221599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lang="en-US" sz="1600" b="0" i="0" dirty="0" smtClean="0">
                <a:solidFill>
                  <a:srgbClr val="5A5B5D"/>
                </a:solidFill>
                <a:latin typeface="+mn-lt"/>
                <a:cs typeface="Roboto Light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0272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"/>
            <a:ext cx="2514600" cy="5143500"/>
          </a:xfrm>
          <a:solidFill>
            <a:schemeClr val="bg1">
              <a:lumMod val="85000"/>
            </a:schemeClr>
          </a:solidFill>
        </p:spPr>
        <p:txBody>
          <a:bodyPr vert="horz" wrap="square" lIns="91440" tIns="91440" rIns="91440" bIns="91440" rtlCol="0">
            <a:noAutofit/>
          </a:bodyPr>
          <a:lstStyle>
            <a:lvl1pPr marL="171450" indent="-171450" algn="l">
              <a:buFont typeface="Arial" panose="020B0604020202020204" pitchFamily="34" charset="0"/>
              <a:buNone/>
              <a:defRPr lang="en-US" sz="1200"/>
            </a:lvl1pPr>
          </a:lstStyle>
          <a:p>
            <a:pPr marL="0" lvl="0" indent="0"/>
            <a:r>
              <a:rPr lang="en-US" smtClean="0"/>
              <a:t>Click center icon to insert 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6352" y="285750"/>
            <a:ext cx="5949696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 bwMode="black">
          <a:xfrm>
            <a:off x="2819400" y="971550"/>
            <a:ext cx="5946648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000" dirty="0" smtClean="0">
                <a:solidFill>
                  <a:schemeClr val="accent1"/>
                </a:solidFill>
              </a:defRPr>
            </a:lvl1pPr>
            <a:lvl2pPr marL="515938" indent="-228600">
              <a:defRPr lang="en-US" dirty="0" smtClean="0">
                <a:solidFill>
                  <a:schemeClr val="accent1"/>
                </a:solidFill>
              </a:defRPr>
            </a:lvl2pPr>
            <a:lvl3pPr>
              <a:defRPr lang="en-US" dirty="0" smtClean="0">
                <a:solidFill>
                  <a:schemeClr val="accent1"/>
                </a:solidFill>
              </a:defRPr>
            </a:lvl3pPr>
            <a:lvl4pPr>
              <a:defRPr lang="en-US" dirty="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0" name="Text Box 16"/>
          <p:cNvSpPr txBox="1">
            <a:spLocks noChangeArrowheads="1"/>
          </p:cNvSpPr>
          <p:nvPr userDrawn="1"/>
        </p:nvSpPr>
        <p:spPr bwMode="black">
          <a:xfrm>
            <a:off x="3520440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Roboto Regular" pitchFamily="2" charset="0"/>
                <a:ea typeface="Roboto Regular" pitchFamily="2" charset="0"/>
              </a:rPr>
              <a:t>© 2016 Fair Isaac Corporation. Confidential. </a:t>
            </a:r>
            <a:endParaRPr lang="en-US" dirty="0"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648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Roboto Regular" pitchFamily="2" charset="0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Roboto Regular" pitchFamily="2" charset="0"/>
              <a:ea typeface="Roboto Regular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77" y="4928616"/>
            <a:ext cx="444843" cy="1645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 bwMode="gray">
          <a:xfrm>
            <a:off x="2514600" y="567831"/>
            <a:ext cx="66294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942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84048" y="285750"/>
            <a:ext cx="8385048" cy="249299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 bwMode="black">
          <a:xfrm>
            <a:off x="384048" y="971550"/>
            <a:ext cx="8385048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mtClean="0"/>
            </a:lvl1pPr>
            <a:lvl2pPr marL="515938" indent="-228600">
              <a:defRPr lang="en-US" smtClean="0"/>
            </a:lvl2pPr>
            <a:lvl3pPr>
              <a:defRPr lang="en-US" smtClean="0"/>
            </a:lvl3pPr>
            <a:lvl4pPr>
              <a:defRPr lang="en-US" dirty="0"/>
            </a:lvl4pPr>
          </a:lstStyle>
          <a:p>
            <a:pPr lvl="0"/>
            <a:r>
              <a:rPr lang="en-US" smtClean="0"/>
              <a:t>First level</a:t>
            </a:r>
          </a:p>
          <a:p>
            <a:pPr marL="519113" lvl="1"/>
            <a:r>
              <a:rPr lang="en-US" smtClean="0"/>
              <a:t>Second level</a:t>
            </a:r>
          </a:p>
          <a:p>
            <a:pPr marL="800100" lvl="2"/>
            <a:r>
              <a:rPr lang="en-US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03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81000" y="285750"/>
            <a:ext cx="8385048" cy="24929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smtClean="0"/>
              <a:t>Click </a:t>
            </a:r>
            <a:r>
              <a:rPr lang="en-US" dirty="0" smtClean="0"/>
              <a:t>to </a:t>
            </a:r>
            <a:r>
              <a:rPr lang="en-US" smtClean="0"/>
              <a:t>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81000" y="971550"/>
            <a:ext cx="8382000" cy="818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marL="519113" lvl="1"/>
            <a:r>
              <a:rPr lang="en-US" dirty="0" smtClean="0"/>
              <a:t>Second level</a:t>
            </a:r>
          </a:p>
          <a:p>
            <a:pPr marL="800100"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black">
          <a:xfrm>
            <a:off x="1078992" y="5015217"/>
            <a:ext cx="1519647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600" b="0" i="0">
                <a:solidFill>
                  <a:srgbClr val="5A5B5D"/>
                </a:solidFill>
                <a:latin typeface="Roboto Regular"/>
                <a:cs typeface="Roboto Regular"/>
              </a:defRPr>
            </a:lvl1pPr>
          </a:lstStyle>
          <a:p>
            <a:pPr lvl="0"/>
            <a:r>
              <a:rPr lang="en-US" dirty="0" smtClean="0">
                <a:latin typeface="+mn-lt"/>
                <a:ea typeface="Roboto Regular" pitchFamily="2" charset="0"/>
              </a:rPr>
              <a:t>© 2016 Fair Isaac Corporation. Confidential. </a:t>
            </a:r>
            <a:endParaRPr lang="en-US" dirty="0">
              <a:latin typeface="+mn-lt"/>
              <a:ea typeface="Roboto Regular" pitchFamily="2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gray">
          <a:xfrm>
            <a:off x="0" y="568541"/>
            <a:ext cx="9144000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6426" y="5015217"/>
            <a:ext cx="92974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600" smtClean="0">
                <a:solidFill>
                  <a:schemeClr val="tx2"/>
                </a:solidFill>
                <a:latin typeface="+mn-lt"/>
                <a:ea typeface="Roboto Regular" pitchFamily="2" charset="0"/>
              </a:rPr>
              <a:pPr/>
              <a:t>‹#›</a:t>
            </a:fld>
            <a:endParaRPr lang="en-US" sz="600" dirty="0" smtClean="0">
              <a:solidFill>
                <a:schemeClr val="tx2"/>
              </a:solidFill>
              <a:latin typeface="+mn-lt"/>
              <a:ea typeface="Roboto Regular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" y="4932008"/>
            <a:ext cx="444843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1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93" r:id="rId2"/>
    <p:sldLayoutId id="2147483694" r:id="rId3"/>
    <p:sldLayoutId id="2147483695" r:id="rId4"/>
    <p:sldLayoutId id="2147483696" r:id="rId5"/>
    <p:sldLayoutId id="2147483728" r:id="rId6"/>
    <p:sldLayoutId id="2147483697" r:id="rId7"/>
    <p:sldLayoutId id="2147483699" r:id="rId8"/>
    <p:sldLayoutId id="2147483713" r:id="rId9"/>
    <p:sldLayoutId id="2147483701" r:id="rId10"/>
    <p:sldLayoutId id="2147483720" r:id="rId11"/>
    <p:sldLayoutId id="2147483650" r:id="rId12"/>
    <p:sldLayoutId id="2147483702" r:id="rId13"/>
    <p:sldLayoutId id="2147483710" r:id="rId14"/>
    <p:sldLayoutId id="2147483727" r:id="rId15"/>
    <p:sldLayoutId id="2147483744" r:id="rId16"/>
    <p:sldLayoutId id="2147483703" r:id="rId17"/>
    <p:sldLayoutId id="2147483725" r:id="rId18"/>
    <p:sldLayoutId id="2147483745" r:id="rId19"/>
    <p:sldLayoutId id="2147483705" r:id="rId20"/>
    <p:sldLayoutId id="2147483732" r:id="rId21"/>
    <p:sldLayoutId id="2147483729" r:id="rId22"/>
    <p:sldLayoutId id="2147483726" r:id="rId23"/>
    <p:sldLayoutId id="2147483731" r:id="rId24"/>
    <p:sldLayoutId id="2147483718" r:id="rId25"/>
    <p:sldLayoutId id="2147483708" r:id="rId2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1800" b="0" i="0" kern="1200" baseline="0">
          <a:solidFill>
            <a:schemeClr val="accent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228600" indent="-228600" algn="l" defTabSz="4572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rgbClr val="006496"/>
        </a:buClr>
        <a:buSzPct val="80000"/>
        <a:buFont typeface="Arial"/>
        <a:buChar char="•"/>
        <a:defRPr lang="en-US" sz="1800" kern="1200" baseline="0" dirty="0" smtClean="0">
          <a:solidFill>
            <a:schemeClr val="tx2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19113" indent="-231775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06496"/>
        </a:buClr>
        <a:buSzPct val="80000"/>
        <a:buFont typeface="Verdana" panose="020B0604030504040204" pitchFamily="34" charset="0"/>
        <a:buChar char="─"/>
        <a:defRPr lang="en-US" sz="1600" kern="1200" dirty="0" smtClean="0">
          <a:solidFill>
            <a:schemeClr val="tx2"/>
          </a:solidFill>
          <a:latin typeface="+mn-lt"/>
          <a:ea typeface="+mn-ea"/>
          <a:cs typeface="Roboto Light"/>
        </a:defRPr>
      </a:lvl2pPr>
      <a:lvl3pPr marL="800100" indent="-171450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06496"/>
        </a:buClr>
        <a:buSzPct val="80000"/>
        <a:buFont typeface="Arial"/>
        <a:buChar char="•"/>
        <a:defRPr lang="en-US" sz="1400" b="0" i="0" kern="1200" dirty="0" smtClean="0">
          <a:solidFill>
            <a:schemeClr val="tx2"/>
          </a:solidFill>
          <a:latin typeface="+mn-lt"/>
          <a:ea typeface="+mn-ea"/>
          <a:cs typeface="Roboto Light"/>
        </a:defRPr>
      </a:lvl3pPr>
      <a:lvl4pPr marL="1090613" indent="-228600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06496"/>
        </a:buClr>
        <a:buSzPct val="80000"/>
        <a:buFont typeface="Arial" panose="020B0604020202020204" pitchFamily="34" charset="0"/>
        <a:buChar char="•"/>
        <a:defRPr lang="en-US" sz="1200" kern="1200" dirty="0">
          <a:solidFill>
            <a:schemeClr val="tx2"/>
          </a:solidFill>
          <a:latin typeface="Roboto Light"/>
          <a:ea typeface="+mn-ea"/>
          <a:cs typeface="Roboto Light"/>
        </a:defRPr>
      </a:lvl4pPr>
      <a:lvl5pPr marL="1257300" indent="-165100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Clr>
          <a:srgbClr val="006496"/>
        </a:buClr>
        <a:buSzPct val="80000"/>
        <a:buFont typeface="Arial"/>
        <a:buChar char="•"/>
        <a:defRPr sz="1600" b="0" i="0" kern="1200">
          <a:solidFill>
            <a:schemeClr val="tx2"/>
          </a:solidFill>
          <a:latin typeface="Roboto Light"/>
          <a:ea typeface="+mn-ea"/>
          <a:cs typeface="Robot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4" userDrawn="1">
          <p15:clr>
            <a:srgbClr val="F26B43"/>
          </p15:clr>
        </p15:guide>
        <p15:guide id="2" pos="5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84048" y="2787550"/>
            <a:ext cx="2325380" cy="406265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SASS Presentation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Tony Xu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myFICO</a:t>
            </a:r>
            <a:endParaRPr lang="en-US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  <a:endParaRPr lang="en-US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Kevin Liang	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myFICO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00800" y="209550"/>
            <a:ext cx="57826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  <a:ea typeface="Roboto Regular" pitchFamily="2" charset="0"/>
              </a:rPr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21104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Title, Subtitle and Two Columns Layout ‒ Will Automatically Wrap to Two Lines if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1"/>
            <a:r>
              <a:rPr lang="en-US" smtClean="0"/>
              <a:t>Text level 2</a:t>
            </a:r>
          </a:p>
          <a:p>
            <a:pPr lvl="2"/>
            <a:r>
              <a:rPr lang="en-US" smtClean="0"/>
              <a:t>Text level 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1"/>
            <a:r>
              <a:rPr lang="en-US" smtClean="0"/>
              <a:t>Text level 2</a:t>
            </a:r>
          </a:p>
          <a:p>
            <a:pPr lvl="2"/>
            <a:r>
              <a:rPr lang="en-US" smtClean="0"/>
              <a:t>Text level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9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Title, Subtitle, Content and Wide Photo Layout ‒ Will Automatically Wrap to Two Lines if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1"/>
            <a:r>
              <a:rPr lang="en-US" smtClean="0"/>
              <a:t>Text level 2</a:t>
            </a:r>
          </a:p>
          <a:p>
            <a:pPr lvl="2"/>
            <a:r>
              <a:rPr lang="en-US" smtClean="0"/>
              <a:t>Text level 3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r="21489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579760" y="3423842"/>
            <a:ext cx="2870320" cy="1065676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This photo can be replaced with another image of your choice. To change photos: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Click on the photo and delete it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In the underlying gray box, click on the center icon, navigate to your photo and click Insert</a:t>
            </a:r>
          </a:p>
        </p:txBody>
      </p:sp>
    </p:spTree>
    <p:extLst>
      <p:ext uri="{BB962C8B-B14F-4D97-AF65-F5344CB8AC3E}">
        <p14:creationId xmlns:p14="http://schemas.microsoft.com/office/powerpoint/2010/main" val="16912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Title, Subtitle, Content and Wide Photo Layout ‒ Will Automatically Wrap to Two Lines if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1"/>
            <a:r>
              <a:rPr lang="en-US" smtClean="0"/>
              <a:t>Text level 2</a:t>
            </a:r>
          </a:p>
          <a:p>
            <a:pPr lvl="2"/>
            <a:r>
              <a:rPr lang="en-US" smtClean="0"/>
              <a:t>Text level 3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r="21489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1579760" y="3423842"/>
            <a:ext cx="2870320" cy="1065676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This photo can be replaced with another image of your choice. To change photos: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Click on the photo and delete it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In the underlying gray box, click on the center icon, navigate to your photo and click Insert</a:t>
            </a:r>
          </a:p>
        </p:txBody>
      </p:sp>
    </p:spTree>
    <p:extLst>
      <p:ext uri="{BB962C8B-B14F-4D97-AF65-F5344CB8AC3E}">
        <p14:creationId xmlns:p14="http://schemas.microsoft.com/office/powerpoint/2010/main" val="129145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Why Sass over Less?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971550"/>
            <a:ext cx="8385048" cy="3437864"/>
          </a:xfrm>
        </p:spPr>
        <p:txBody>
          <a:bodyPr/>
          <a:lstStyle/>
          <a:p>
            <a:r>
              <a:rPr lang="en-US" dirty="0"/>
              <a:t>Sass is completely compatible with all versions of CSS. 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mature, stable, and powerful professional grade CSS extension language in the world</a:t>
            </a:r>
            <a:r>
              <a:rPr lang="en-US" dirty="0" smtClean="0"/>
              <a:t>.</a:t>
            </a:r>
          </a:p>
          <a:p>
            <a:r>
              <a:rPr lang="en-US" dirty="0"/>
              <a:t>B</a:t>
            </a:r>
            <a:r>
              <a:rPr lang="en-US" dirty="0" smtClean="0"/>
              <a:t>etter nesting (includes sub nest), better </a:t>
            </a:r>
            <a:r>
              <a:rPr lang="en-US" dirty="0" err="1" smtClean="0"/>
              <a:t>Mixins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Better framework:</a:t>
            </a:r>
          </a:p>
          <a:p>
            <a:pPr lvl="1"/>
            <a:r>
              <a:rPr lang="en-US" dirty="0" smtClean="0"/>
              <a:t>Compass: Simple </a:t>
            </a:r>
            <a:r>
              <a:rPr lang="en-US" dirty="0"/>
              <a:t>and lightweight </a:t>
            </a:r>
            <a:r>
              <a:rPr lang="en-US" dirty="0" err="1"/>
              <a:t>mixin</a:t>
            </a:r>
            <a:r>
              <a:rPr lang="en-US" dirty="0"/>
              <a:t> library for Sass. Compass is a collection of helpful tools and battle-tested best practices for Sass.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91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7" r="27957"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SCSS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level 1</a:t>
            </a:r>
          </a:p>
          <a:p>
            <a:pPr lvl="1"/>
            <a:r>
              <a:rPr lang="en-US" dirty="0" smtClean="0"/>
              <a:t>Text level 2</a:t>
            </a:r>
          </a:p>
          <a:p>
            <a:pPr lvl="2"/>
            <a:r>
              <a:rPr lang="en-US" dirty="0" smtClean="0"/>
              <a:t>Text level 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6680" y="3423842"/>
            <a:ext cx="2870320" cy="1065676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This photo can be replaced with another image of your choice. To change photos: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Click on the photo and delete it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In the underlying gray box, click on the center icon, navigate to your photo and click Insert</a:t>
            </a:r>
          </a:p>
        </p:txBody>
      </p:sp>
    </p:spTree>
    <p:extLst>
      <p:ext uri="{BB962C8B-B14F-4D97-AF65-F5344CB8AC3E}">
        <p14:creationId xmlns:p14="http://schemas.microsoft.com/office/powerpoint/2010/main" val="40042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" b="6157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Title, Subtitle, Content and Narrow Photo Layout ‒ Will Automatically Wrap to Two Lines if Needed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1"/>
            <a:r>
              <a:rPr lang="en-US" smtClean="0"/>
              <a:t>Text level 2</a:t>
            </a:r>
          </a:p>
          <a:p>
            <a:pPr lvl="2"/>
            <a:r>
              <a:rPr lang="en-US" smtClean="0"/>
              <a:t>Text level 3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06680" y="3423842"/>
            <a:ext cx="2870320" cy="1065676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This photo can be replaced with another image of your choice. To change photos: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Click on the photo and delete it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In the underlying gray box, click on the center icon, navigate to your photo and click Insert</a:t>
            </a:r>
          </a:p>
        </p:txBody>
      </p:sp>
    </p:spTree>
    <p:extLst>
      <p:ext uri="{BB962C8B-B14F-4D97-AF65-F5344CB8AC3E}">
        <p14:creationId xmlns:p14="http://schemas.microsoft.com/office/powerpoint/2010/main" val="78566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</a:t>
            </a:r>
            <a:r>
              <a:rPr lang="en-US" dirty="0" err="1" smtClean="0"/>
              <a:t>benifits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More Organized / better comments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2"/>
            <a:r>
              <a:rPr lang="en-US" smtClean="0"/>
              <a:t>Text level 2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8"/>
          </p:nvPr>
        </p:nvSpPr>
        <p:spPr>
          <a:xfrm>
            <a:off x="384047" y="1220978"/>
            <a:ext cx="1828800" cy="623248"/>
          </a:xfrm>
        </p:spPr>
        <p:txBody>
          <a:bodyPr/>
          <a:lstStyle/>
          <a:p>
            <a:r>
              <a:rPr lang="en-US" dirty="0"/>
              <a:t>Fewer HTTP Requests by Using the @import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mtClean="0"/>
              <a:t>Text level 1</a:t>
            </a:r>
          </a:p>
          <a:p>
            <a:pPr lvl="2"/>
            <a:r>
              <a:rPr lang="en-US" smtClean="0"/>
              <a:t>Text level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Case Study Example – Utilities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en-US" smtClean="0"/>
              <a:t>Transforming Utility Collections with Multichannel Capabilities</a:t>
            </a:r>
            <a:endParaRPr lang="en-US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mtClean="0"/>
              <a:t>Enhance onshore and offshore call center performance </a:t>
            </a:r>
            <a:br>
              <a:rPr lang="en-US" smtClean="0"/>
            </a:br>
            <a:r>
              <a:rPr lang="en-US" smtClean="0"/>
              <a:t>with an automated solution</a:t>
            </a:r>
          </a:p>
          <a:p>
            <a:r>
              <a:rPr lang="en-US" smtClean="0"/>
              <a:t>Enhance auto-resolve and speak- with-agent options to drive pay/promise-to-pay results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mtClean="0"/>
              <a:t>FICO</a:t>
            </a:r>
            <a:r>
              <a:rPr lang="en-US" baseline="30000" smtClean="0"/>
              <a:t>®</a:t>
            </a:r>
            <a:r>
              <a:rPr lang="en-US" smtClean="0"/>
              <a:t> Risk Intervention Manager Portfolio Manager Rules Engine</a:t>
            </a:r>
            <a:endParaRPr lang="en-US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r="5210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mtClean="0"/>
              <a:t>50% reduction in cost per pound collected </a:t>
            </a:r>
          </a:p>
          <a:p>
            <a:r>
              <a:rPr lang="en-US" smtClean="0"/>
              <a:t>13% increase in overall customer contact</a:t>
            </a:r>
          </a:p>
          <a:p>
            <a:r>
              <a:rPr lang="en-US" smtClean="0"/>
              <a:t>4.5% increase in card payments</a:t>
            </a:r>
          </a:p>
          <a:p>
            <a:r>
              <a:rPr lang="en-US" smtClean="0"/>
              <a:t>3.6% increase in overall payments</a:t>
            </a:r>
          </a:p>
          <a:p>
            <a:r>
              <a:rPr lang="en-US" smtClean="0"/>
              <a:t>Improved customer service and results visibility</a:t>
            </a:r>
            <a:endParaRPr lang="en-US"/>
          </a:p>
        </p:txBody>
      </p:sp>
      <p:pic>
        <p:nvPicPr>
          <p:cNvPr id="1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" b="5205"/>
          <a:stretch>
            <a:fillRect/>
          </a:stretch>
        </p:blipFill>
        <p:spPr>
          <a:xfrm>
            <a:off x="592138" y="1289050"/>
            <a:ext cx="1541462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62150"/>
            <a:ext cx="3200400" cy="443198"/>
          </a:xfrm>
        </p:spPr>
        <p:txBody>
          <a:bodyPr/>
          <a:lstStyle/>
          <a:p>
            <a:r>
              <a:rPr lang="en-US" dirty="0" smtClean="0"/>
              <a:t>“Is it over yet?”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Kevin Liang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6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0" y="2724150"/>
            <a:ext cx="1943100" cy="44319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819400" y="971550"/>
            <a:ext cx="5946648" cy="2277547"/>
          </a:xfrm>
        </p:spPr>
        <p:txBody>
          <a:bodyPr/>
          <a:lstStyle/>
          <a:p>
            <a:r>
              <a:rPr lang="en-US" dirty="0" smtClean="0"/>
              <a:t>What is Sass?</a:t>
            </a:r>
            <a:endParaRPr lang="en-US" dirty="0" smtClean="0"/>
          </a:p>
          <a:p>
            <a:r>
              <a:rPr lang="en-US" dirty="0" smtClean="0"/>
              <a:t>Why Sass over Less?</a:t>
            </a:r>
            <a:endParaRPr lang="en-US" dirty="0" smtClean="0"/>
          </a:p>
          <a:p>
            <a:r>
              <a:rPr lang="en-US" dirty="0"/>
              <a:t>What are the </a:t>
            </a:r>
            <a:r>
              <a:rPr lang="en-US" dirty="0" smtClean="0"/>
              <a:t>benefits? </a:t>
            </a:r>
            <a:r>
              <a:rPr lang="en-US" dirty="0"/>
              <a:t>--- How </a:t>
            </a:r>
            <a:r>
              <a:rPr lang="en-US" dirty="0" err="1"/>
              <a:t>myFICO</a:t>
            </a:r>
            <a:r>
              <a:rPr lang="en-US" dirty="0"/>
              <a:t> could </a:t>
            </a:r>
            <a:r>
              <a:rPr lang="en-US" dirty="0" smtClean="0"/>
              <a:t>benefit from it?</a:t>
            </a:r>
          </a:p>
          <a:p>
            <a:r>
              <a:rPr lang="en-US" dirty="0" smtClean="0"/>
              <a:t>Framework and Structure</a:t>
            </a:r>
          </a:p>
          <a:p>
            <a:r>
              <a:rPr lang="en-US" dirty="0" smtClean="0"/>
              <a:t>Example of Sass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4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Big Message layout. Use for single, bold statements (not quotes).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 dirty="0"/>
          </a:p>
        </p:txBody>
      </p:sp>
      <p:sp>
        <p:nvSpPr>
          <p:cNvPr id="4567045" name="Text Box 5"/>
          <p:cNvSpPr txBox="1">
            <a:spLocks noChangeArrowheads="1"/>
          </p:cNvSpPr>
          <p:nvPr/>
        </p:nvSpPr>
        <p:spPr bwMode="gray">
          <a:xfrm>
            <a:off x="3886200" y="1485901"/>
            <a:ext cx="1155765" cy="2239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en-US" sz="1800" dirty="0">
                <a:solidFill>
                  <a:schemeClr val="tx2"/>
                </a:solidFill>
                <a:latin typeface="+mj-lt"/>
              </a:rPr>
              <a:t>100% = xxx</a:t>
            </a:r>
          </a:p>
        </p:txBody>
      </p:sp>
      <p:graphicFrame>
        <p:nvGraphicFramePr>
          <p:cNvPr id="2" name="Chart 1"/>
          <p:cNvGraphicFramePr/>
          <p:nvPr>
            <p:extLst/>
          </p:nvPr>
        </p:nvGraphicFramePr>
        <p:xfrm>
          <a:off x="1524000" y="1673757"/>
          <a:ext cx="6096000" cy="278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4048" y="4552950"/>
            <a:ext cx="801501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*		Footnote </a:t>
            </a:r>
            <a:r>
              <a:rPr lang="en-US" sz="800">
                <a:solidFill>
                  <a:schemeClr val="tx2"/>
                </a:solidFill>
                <a:ea typeface="Roboto Regular" pitchFamily="2" charset="0"/>
              </a:rPr>
              <a:t>1 	</a:t>
            </a:r>
            <a:endParaRPr lang="en-US" sz="800" smtClean="0">
              <a:solidFill>
                <a:schemeClr val="tx2"/>
              </a:solidFill>
              <a:ea typeface="Roboto Regular" pitchFamily="2" charset="0"/>
            </a:endParaRPr>
          </a:p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smtClean="0">
                <a:solidFill>
                  <a:schemeClr val="tx2"/>
                </a:solidFill>
                <a:ea typeface="Roboto Regular" pitchFamily="2" charset="0"/>
              </a:rPr>
              <a:t>**</a:t>
            </a: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	Footnote 2</a:t>
            </a:r>
          </a:p>
        </p:txBody>
      </p:sp>
    </p:spTree>
    <p:extLst>
      <p:ext uri="{BB962C8B-B14F-4D97-AF65-F5344CB8AC3E}">
        <p14:creationId xmlns:p14="http://schemas.microsoft.com/office/powerpoint/2010/main" val="52508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Column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 dirty="0"/>
          </a:p>
        </p:txBody>
      </p:sp>
      <p:graphicFrame>
        <p:nvGraphicFramePr>
          <p:cNvPr id="6" name="Object 3"/>
          <p:cNvGraphicFramePr>
            <a:graphicFrameLocks/>
          </p:cNvGraphicFramePr>
          <p:nvPr>
            <p:extLst/>
          </p:nvPr>
        </p:nvGraphicFramePr>
        <p:xfrm>
          <a:off x="444500" y="1651000"/>
          <a:ext cx="7854696" cy="2999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84048" y="4552950"/>
            <a:ext cx="801501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*		Footnote </a:t>
            </a:r>
            <a:r>
              <a:rPr lang="en-US" sz="800">
                <a:solidFill>
                  <a:schemeClr val="tx2"/>
                </a:solidFill>
                <a:ea typeface="Roboto Regular" pitchFamily="2" charset="0"/>
              </a:rPr>
              <a:t>1 	</a:t>
            </a:r>
            <a:endParaRPr lang="en-US" sz="800" smtClean="0">
              <a:solidFill>
                <a:schemeClr val="tx2"/>
              </a:solidFill>
              <a:ea typeface="Roboto Regular" pitchFamily="2" charset="0"/>
            </a:endParaRPr>
          </a:p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smtClean="0">
                <a:solidFill>
                  <a:schemeClr val="tx2"/>
                </a:solidFill>
                <a:ea typeface="Roboto Regular" pitchFamily="2" charset="0"/>
              </a:rPr>
              <a:t>**</a:t>
            </a: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	Footnote 2</a:t>
            </a:r>
          </a:p>
        </p:txBody>
      </p:sp>
    </p:spTree>
    <p:extLst>
      <p:ext uri="{BB962C8B-B14F-4D97-AF65-F5344CB8AC3E}">
        <p14:creationId xmlns:p14="http://schemas.microsoft.com/office/powerpoint/2010/main" val="8793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 Chart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Subtitle</a:t>
            </a:r>
            <a:endParaRPr lang="en-US" dirty="0"/>
          </a:p>
        </p:txBody>
      </p:sp>
      <p:graphicFrame>
        <p:nvGraphicFramePr>
          <p:cNvPr id="6" name="Object 3"/>
          <p:cNvGraphicFramePr>
            <a:graphicFrameLocks/>
          </p:cNvGraphicFramePr>
          <p:nvPr>
            <p:extLst/>
          </p:nvPr>
        </p:nvGraphicFramePr>
        <p:xfrm>
          <a:off x="484094" y="1566582"/>
          <a:ext cx="7996238" cy="3138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84048" y="4552950"/>
            <a:ext cx="801501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*		Footnote </a:t>
            </a:r>
            <a:r>
              <a:rPr lang="en-US" sz="800">
                <a:solidFill>
                  <a:schemeClr val="tx2"/>
                </a:solidFill>
                <a:ea typeface="Roboto Regular" pitchFamily="2" charset="0"/>
              </a:rPr>
              <a:t>1 	</a:t>
            </a:r>
            <a:endParaRPr lang="en-US" sz="800" smtClean="0">
              <a:solidFill>
                <a:schemeClr val="tx2"/>
              </a:solidFill>
              <a:ea typeface="Roboto Regular" pitchFamily="2" charset="0"/>
            </a:endParaRPr>
          </a:p>
          <a:p>
            <a:pPr defTabSz="158750" eaLnBrk="1" hangingPunct="1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  <a:tabLst>
                <a:tab pos="57150" algn="r"/>
                <a:tab pos="114300" algn="l"/>
              </a:tabLst>
            </a:pPr>
            <a:r>
              <a:rPr lang="en-US" sz="800" smtClean="0">
                <a:solidFill>
                  <a:schemeClr val="tx2"/>
                </a:solidFill>
                <a:ea typeface="Roboto Regular" pitchFamily="2" charset="0"/>
              </a:rPr>
              <a:t>**</a:t>
            </a:r>
            <a:r>
              <a:rPr lang="en-US" sz="800" dirty="0">
                <a:solidFill>
                  <a:schemeClr val="tx2"/>
                </a:solidFill>
                <a:ea typeface="Roboto Regular" pitchFamily="2" charset="0"/>
              </a:rPr>
              <a:t>		Footnote 2</a:t>
            </a:r>
          </a:p>
        </p:txBody>
      </p:sp>
    </p:spTree>
    <p:extLst>
      <p:ext uri="{BB962C8B-B14F-4D97-AF65-F5344CB8AC3E}">
        <p14:creationId xmlns:p14="http://schemas.microsoft.com/office/powerpoint/2010/main" val="347083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Table Example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Subtitle</a:t>
            </a:r>
            <a:endParaRPr lang="en-US" dirty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/>
          </p:nvPr>
        </p:nvGraphicFramePr>
        <p:xfrm>
          <a:off x="381002" y="1200144"/>
          <a:ext cx="8388095" cy="1938528"/>
        </p:xfrm>
        <a:graphic>
          <a:graphicData uri="http://schemas.openxmlformats.org/drawingml/2006/table">
            <a:tbl>
              <a:tblPr/>
              <a:tblGrid>
                <a:gridCol w="1398535"/>
                <a:gridCol w="1397912"/>
                <a:gridCol w="1397912"/>
                <a:gridCol w="1397912"/>
                <a:gridCol w="1397912"/>
                <a:gridCol w="1397912"/>
              </a:tblGrid>
              <a:tr h="171634"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Regular" pitchFamily="2" charset="0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Highlighted 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dirty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81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 and Full Slide Photo Layout</a:t>
            </a: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381002" y="1200144"/>
          <a:ext cx="8388095" cy="1938528"/>
        </p:xfrm>
        <a:graphic>
          <a:graphicData uri="http://schemas.openxmlformats.org/drawingml/2006/table">
            <a:tbl>
              <a:tblPr/>
              <a:tblGrid>
                <a:gridCol w="1398535"/>
                <a:gridCol w="1397912"/>
                <a:gridCol w="1397912"/>
                <a:gridCol w="1397912"/>
                <a:gridCol w="1397912"/>
                <a:gridCol w="1397912"/>
              </a:tblGrid>
              <a:tr h="171634"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Roboto Regular" pitchFamily="2" charset="0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Heading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Highlighted 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20624">
                <a:tc>
                  <a:txBody>
                    <a:bodyPr/>
                    <a:lstStyle/>
                    <a:p>
                      <a:pPr marL="0" marR="0" lvl="0" indent="0" algn="l" defTabSz="15875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Roboto Regular" pitchFamily="2" charset="0"/>
                          <a:cs typeface="Arial" charset="0"/>
                        </a:rPr>
                        <a:t>Category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Roboto Regular" pitchFamily="2" charset="0"/>
                        <a:cs typeface="Arial" charset="0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  <a:endParaRPr lang="en-US" sz="1200" kern="0" dirty="0" smtClean="0">
                        <a:solidFill>
                          <a:schemeClr val="tx1"/>
                        </a:solidFill>
                        <a:latin typeface="+mn-lt"/>
                        <a:ea typeface="Roboto Regular" pitchFamily="2" charset="0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Arial" pitchFamily="34" charset="0"/>
                        <a:buChar char="•"/>
                        <a:tabLst/>
                      </a:pPr>
                      <a:r>
                        <a:rPr lang="en-US" sz="1200" kern="0" dirty="0" smtClean="0">
                          <a:solidFill>
                            <a:schemeClr val="tx1"/>
                          </a:solidFill>
                          <a:latin typeface="+mn-lt"/>
                          <a:ea typeface="Roboto Regular" pitchFamily="2" charset="0"/>
                          <a:cs typeface="+mn-cs"/>
                        </a:rPr>
                        <a:t>Text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06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Presenter Name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Phone</a:t>
            </a:r>
          </a:p>
          <a:p>
            <a:r>
              <a:rPr lang="en-US" smtClean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2743200" algn="l"/>
              </a:tabLst>
            </a:pPr>
            <a:r>
              <a:rPr lang="en-US" smtClean="0"/>
              <a:t>Color Scheme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88408" y="2820902"/>
            <a:ext cx="5925667" cy="114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456" rtlCol="0" anchor="t" anchorCtr="0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ea typeface="Roboto Regular" pitchFamily="2" charset="0"/>
              </a:rPr>
              <a:t>Custom colors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gray">
          <a:xfrm>
            <a:off x="4491293" y="3148875"/>
            <a:ext cx="568943" cy="568943"/>
          </a:xfrm>
          <a:prstGeom prst="rect">
            <a:avLst/>
          </a:prstGeom>
          <a:solidFill>
            <a:srgbClr val="62539B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114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87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163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1069" y="1006806"/>
            <a:ext cx="8343331" cy="1143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19456" rtlCol="0" anchor="t" anchorCtr="0"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  <a:ea typeface="Roboto Regular" pitchFamily="2" charset="0"/>
              </a:rPr>
              <a:t>Theme colors</a:t>
            </a:r>
          </a:p>
        </p:txBody>
      </p:sp>
      <p:sp>
        <p:nvSpPr>
          <p:cNvPr id="37" name="Rectangle 41"/>
          <p:cNvSpPr>
            <a:spLocks noChangeArrowheads="1"/>
          </p:cNvSpPr>
          <p:nvPr/>
        </p:nvSpPr>
        <p:spPr bwMode="gray">
          <a:xfrm>
            <a:off x="2057120" y="1352551"/>
            <a:ext cx="568943" cy="568943"/>
          </a:xfrm>
          <a:prstGeom prst="rect">
            <a:avLst/>
          </a:prstGeom>
          <a:solidFill>
            <a:srgbClr val="E6E7E8"/>
          </a:solidFill>
          <a:ln w="317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230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231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232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38" name="Rectangle 26"/>
          <p:cNvSpPr>
            <a:spLocks noChangeArrowheads="1"/>
          </p:cNvSpPr>
          <p:nvPr/>
        </p:nvSpPr>
        <p:spPr bwMode="gray">
          <a:xfrm>
            <a:off x="2057120" y="3148877"/>
            <a:ext cx="568943" cy="568943"/>
          </a:xfrm>
          <a:prstGeom prst="rect">
            <a:avLst/>
          </a:prstGeom>
          <a:solidFill>
            <a:srgbClr val="AC4399"/>
          </a:solidFill>
          <a:ln w="317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172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67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153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39" name="Rectangle 33"/>
          <p:cNvSpPr>
            <a:spLocks noChangeArrowheads="1"/>
          </p:cNvSpPr>
          <p:nvPr/>
        </p:nvSpPr>
        <p:spPr bwMode="gray">
          <a:xfrm>
            <a:off x="2868511" y="1352551"/>
            <a:ext cx="568943" cy="568943"/>
          </a:xfrm>
          <a:prstGeom prst="rect">
            <a:avLst/>
          </a:prstGeom>
          <a:solidFill>
            <a:srgbClr val="5A5B5D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</a:t>
            </a:r>
            <a:r>
              <a:rPr lang="en-US" sz="800" kern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90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</a:t>
            </a:r>
            <a:r>
              <a:rPr lang="en-US" sz="800" kern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91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93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gray">
          <a:xfrm>
            <a:off x="6925466" y="1352551"/>
            <a:ext cx="568943" cy="568943"/>
          </a:xfrm>
          <a:prstGeom prst="rect">
            <a:avLst/>
          </a:prstGeom>
          <a:solidFill>
            <a:srgbClr val="C3D62E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195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214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  <a:tab pos="460375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46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46" name="Rectangle 26"/>
          <p:cNvSpPr>
            <a:spLocks noChangeArrowheads="1"/>
          </p:cNvSpPr>
          <p:nvPr/>
        </p:nvSpPr>
        <p:spPr bwMode="gray">
          <a:xfrm>
            <a:off x="434338" y="1352551"/>
            <a:ext cx="568943" cy="568943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255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255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255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gray">
          <a:xfrm>
            <a:off x="1245729" y="1352551"/>
            <a:ext cx="568943" cy="568943"/>
          </a:xfrm>
          <a:prstGeom prst="rect">
            <a:avLst/>
          </a:prstGeom>
          <a:solidFill>
            <a:srgbClr val="000000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0</a:t>
            </a:r>
            <a:endParaRPr kumimoji="0" lang="en-US" sz="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0</a:t>
            </a:r>
            <a:endParaRPr kumimoji="0" lang="en-US" sz="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0</a:t>
            </a:r>
            <a:endParaRPr kumimoji="0" lang="en-US" sz="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gray">
          <a:xfrm>
            <a:off x="3679902" y="1352551"/>
            <a:ext cx="568943" cy="568943"/>
          </a:xfrm>
          <a:prstGeom prst="rect">
            <a:avLst/>
          </a:prstGeom>
          <a:solidFill>
            <a:srgbClr val="00609C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96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156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49" name="Rectangle 18"/>
          <p:cNvSpPr>
            <a:spLocks noChangeArrowheads="1"/>
          </p:cNvSpPr>
          <p:nvPr/>
        </p:nvSpPr>
        <p:spPr bwMode="gray">
          <a:xfrm>
            <a:off x="4491293" y="1352551"/>
            <a:ext cx="568943" cy="568943"/>
          </a:xfrm>
          <a:prstGeom prst="rect">
            <a:avLst/>
          </a:prstGeom>
          <a:solidFill>
            <a:srgbClr val="00B3E4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179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228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gray">
          <a:xfrm>
            <a:off x="5302682" y="1352551"/>
            <a:ext cx="568943" cy="568943"/>
          </a:xfrm>
          <a:prstGeom prst="rect">
            <a:avLst/>
          </a:prstGeom>
          <a:solidFill>
            <a:srgbClr val="FDB528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253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181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40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1" name="Rectangle 45"/>
          <p:cNvSpPr>
            <a:spLocks noChangeArrowheads="1"/>
          </p:cNvSpPr>
          <p:nvPr/>
        </p:nvSpPr>
        <p:spPr bwMode="gray">
          <a:xfrm>
            <a:off x="6114075" y="1352551"/>
            <a:ext cx="568943" cy="568943"/>
          </a:xfrm>
          <a:prstGeom prst="rect">
            <a:avLst/>
          </a:prstGeom>
          <a:solidFill>
            <a:srgbClr val="873795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135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55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149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2" name="Rectangle 41"/>
          <p:cNvSpPr>
            <a:spLocks noChangeArrowheads="1"/>
          </p:cNvSpPr>
          <p:nvPr/>
        </p:nvSpPr>
        <p:spPr bwMode="gray">
          <a:xfrm>
            <a:off x="7736857" y="1352550"/>
            <a:ext cx="568943" cy="568943"/>
          </a:xfrm>
          <a:prstGeom prst="rect">
            <a:avLst/>
          </a:prstGeom>
          <a:solidFill>
            <a:srgbClr val="D91E3E"/>
          </a:solidFill>
          <a:ln w="317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217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	30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	62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3" name="Rectangle 26"/>
          <p:cNvSpPr>
            <a:spLocks noChangeArrowheads="1"/>
          </p:cNvSpPr>
          <p:nvPr/>
        </p:nvSpPr>
        <p:spPr bwMode="gray">
          <a:xfrm>
            <a:off x="434338" y="3148877"/>
            <a:ext cx="568943" cy="568943"/>
          </a:xfrm>
          <a:prstGeom prst="rect">
            <a:avLst/>
          </a:prstGeom>
          <a:solidFill>
            <a:srgbClr val="F18C20"/>
          </a:solidFill>
          <a:ln w="317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243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140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32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4" name="Rectangle 6"/>
          <p:cNvSpPr>
            <a:spLocks noChangeArrowheads="1"/>
          </p:cNvSpPr>
          <p:nvPr/>
        </p:nvSpPr>
        <p:spPr bwMode="gray">
          <a:xfrm>
            <a:off x="1245729" y="3148877"/>
            <a:ext cx="568943" cy="568943"/>
          </a:xfrm>
          <a:prstGeom prst="rect">
            <a:avLst/>
          </a:prstGeom>
          <a:solidFill>
            <a:srgbClr val="009DA9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	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157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69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gray">
          <a:xfrm>
            <a:off x="2868511" y="3148875"/>
            <a:ext cx="568943" cy="568943"/>
          </a:xfrm>
          <a:prstGeom prst="rect">
            <a:avLst/>
          </a:prstGeom>
          <a:solidFill>
            <a:srgbClr val="189B74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24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155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rgbClr val="FFFFFF"/>
                </a:solidFill>
                <a:latin typeface="Roboto Regular" pitchFamily="2" charset="0"/>
                <a:ea typeface="Roboto Regular" pitchFamily="2" charset="0"/>
              </a:rPr>
              <a:t>116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sp>
        <p:nvSpPr>
          <p:cNvPr id="64" name="Rectangle 26"/>
          <p:cNvSpPr>
            <a:spLocks noChangeArrowheads="1"/>
          </p:cNvSpPr>
          <p:nvPr/>
        </p:nvSpPr>
        <p:spPr bwMode="gray">
          <a:xfrm>
            <a:off x="3679902" y="3148875"/>
            <a:ext cx="568943" cy="568943"/>
          </a:xfrm>
          <a:prstGeom prst="rect">
            <a:avLst/>
          </a:prstGeom>
          <a:solidFill>
            <a:srgbClr val="C2BEA7"/>
          </a:solidFill>
          <a:ln w="3175">
            <a:noFill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194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190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167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2410933"/>
            <a:ext cx="1178612" cy="2309808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162800" y="2152650"/>
            <a:ext cx="0" cy="256032"/>
          </a:xfrm>
          <a:custGeom>
            <a:avLst/>
            <a:gdLst>
              <a:gd name="connsiteX0" fmla="*/ 0 w 0"/>
              <a:gd name="connsiteY0" fmla="*/ 0 h 254000"/>
              <a:gd name="connsiteX1" fmla="*/ 0 w 0"/>
              <a:gd name="connsiteY1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noFill/>
          <a:ln w="63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121400" y="3390900"/>
            <a:ext cx="566928" cy="0"/>
          </a:xfrm>
          <a:custGeom>
            <a:avLst/>
            <a:gdLst>
              <a:gd name="connsiteX0" fmla="*/ 0 w 1289050"/>
              <a:gd name="connsiteY0" fmla="*/ 0 h 0"/>
              <a:gd name="connsiteX1" fmla="*/ 1289050 w 1289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9050">
                <a:moveTo>
                  <a:pt x="0" y="0"/>
                </a:moveTo>
                <a:lnTo>
                  <a:pt x="1289050" y="0"/>
                </a:lnTo>
              </a:path>
            </a:pathLst>
          </a:custGeom>
          <a:noFill/>
          <a:ln w="635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gray">
          <a:xfrm>
            <a:off x="5302682" y="3156864"/>
            <a:ext cx="568943" cy="568943"/>
          </a:xfrm>
          <a:prstGeom prst="rect">
            <a:avLst/>
          </a:prstGeom>
          <a:solidFill>
            <a:srgbClr val="DBE5EA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lIns="45720" rIns="45720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R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219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G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chemeClr val="tx2"/>
                </a:solidFill>
                <a:latin typeface="Roboto Regular" pitchFamily="2" charset="0"/>
                <a:ea typeface="Roboto Regular" pitchFamily="2" charset="0"/>
              </a:rPr>
              <a:t>229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8463" algn="r"/>
              </a:tabLst>
              <a:defRPr/>
            </a:pPr>
            <a:r>
              <a:rPr kumimoji="0" lang="en-US" sz="80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B</a:t>
            </a:r>
            <a:r>
              <a:rPr kumimoji="0" lang="en-US" sz="80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Roboto Regular" pitchFamily="2" charset="0"/>
                <a:ea typeface="Roboto Regular" pitchFamily="2" charset="0"/>
              </a:rPr>
              <a:t>	</a:t>
            </a:r>
            <a:r>
              <a:rPr lang="en-US" sz="800" kern="0" smtClean="0">
                <a:solidFill>
                  <a:schemeClr val="tx2"/>
                </a:solidFill>
                <a:latin typeface="Roboto Regular" pitchFamily="2" charset="0"/>
                <a:ea typeface="Roboto Regular" pitchFamily="2" charset="0"/>
              </a:rPr>
              <a:t>234</a:t>
            </a:r>
            <a:endParaRPr kumimoji="0" lang="en-US" sz="80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Roboto Regular" pitchFamily="2" charset="0"/>
              <a:ea typeface="Robot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4048" y="3752394"/>
            <a:ext cx="8385048" cy="276999"/>
          </a:xfrm>
        </p:spPr>
        <p:txBody>
          <a:bodyPr/>
          <a:lstStyle/>
          <a:p>
            <a:r>
              <a:rPr lang="en-US" dirty="0" smtClean="0"/>
              <a:t>What is Sass?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smtClean="0"/>
              <a:t> 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92237"/>
            <a:ext cx="8311896" cy="100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Sass </a:t>
            </a: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stands for Syntactically Awesome Style Sheets.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It's a CSS-preprocessor.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Sass </a:t>
            </a: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includes feature like variables, nesting, </a:t>
            </a:r>
            <a:r>
              <a:rPr lang="en-US" sz="1400" dirty="0" err="1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mixins</a:t>
            </a: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, functions, and </a:t>
            </a: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more.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SCSS </a:t>
            </a: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stands for </a:t>
            </a: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Sassy </a:t>
            </a:r>
            <a:r>
              <a:rPr lang="en-US" sz="1400" dirty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Cascading Style Sheet</a:t>
            </a:r>
            <a:r>
              <a:rPr lang="en-US" sz="1400" dirty="0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rPr>
              <a:t>. </a:t>
            </a:r>
            <a:endParaRPr lang="en-US" sz="1400" dirty="0" smtClean="0">
              <a:solidFill>
                <a:schemeClr val="bg1"/>
              </a:solidFill>
              <a:latin typeface="Roboto Regular" pitchFamily="2" charset="0"/>
              <a:ea typeface="Roboto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8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SASS vs SCSS Format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SASS</a:t>
            </a:r>
          </a:p>
          <a:p>
            <a:pPr marL="287338" lvl="1" indent="0">
              <a:buNone/>
            </a:pPr>
            <a:r>
              <a:rPr lang="en-US" dirty="0"/>
              <a:t>.content</a:t>
            </a:r>
          </a:p>
          <a:p>
            <a:pPr marL="287338" lvl="1" indent="0">
              <a:buNone/>
            </a:pPr>
            <a:r>
              <a:rPr lang="en-US" dirty="0"/>
              <a:t>	   color: green</a:t>
            </a:r>
          </a:p>
          <a:p>
            <a:pPr marL="287338" lvl="1" indent="0">
              <a:buNone/>
            </a:pPr>
            <a:r>
              <a:rPr lang="en-US" dirty="0"/>
              <a:t>       padding: 0</a:t>
            </a:r>
          </a:p>
          <a:p>
            <a:pPr marL="287338" lvl="1" indent="0">
              <a:buNone/>
            </a:pPr>
            <a:r>
              <a:rPr lang="en-US" dirty="0"/>
              <a:t>       margin: 10px 20px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SCSS</a:t>
            </a:r>
            <a:endParaRPr lang="en-US" dirty="0"/>
          </a:p>
          <a:p>
            <a:pPr marL="287338" lvl="1" indent="0">
              <a:buNone/>
            </a:pPr>
            <a:r>
              <a:rPr lang="en-US" dirty="0"/>
              <a:t>.content {</a:t>
            </a:r>
          </a:p>
          <a:p>
            <a:pPr marL="628650" lvl="2" indent="0">
              <a:buNone/>
            </a:pPr>
            <a:r>
              <a:rPr lang="en-US" dirty="0"/>
              <a:t>color: green;</a:t>
            </a:r>
          </a:p>
          <a:p>
            <a:pPr marL="628650" lvl="2" indent="0">
              <a:buNone/>
            </a:pPr>
            <a:r>
              <a:rPr lang="en-US" dirty="0"/>
              <a:t>padding: 0;</a:t>
            </a:r>
          </a:p>
          <a:p>
            <a:pPr marL="628650" lvl="2" indent="0">
              <a:buNone/>
            </a:pPr>
            <a:r>
              <a:rPr lang="en-US" dirty="0"/>
              <a:t>margin: 10px 20px;</a:t>
            </a:r>
          </a:p>
          <a:p>
            <a:pPr marL="287338" lvl="1" indent="0">
              <a:buNone/>
            </a:pPr>
            <a:r>
              <a:rPr lang="en-US" dirty="0"/>
              <a:t>}</a:t>
            </a:r>
          </a:p>
          <a:p>
            <a:pPr marL="287338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17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68577"/>
            <a:ext cx="8385048" cy="249299"/>
          </a:xfrm>
        </p:spPr>
        <p:txBody>
          <a:bodyPr/>
          <a:lstStyle/>
          <a:p>
            <a:r>
              <a:rPr lang="en-US" altLang="en-US" dirty="0"/>
              <a:t>Why Sass over Less?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38428"/>
            <a:ext cx="4114800" cy="2119122"/>
          </a:xfrm>
        </p:spPr>
        <p:txBody>
          <a:bodyPr/>
          <a:lstStyle/>
          <a:p>
            <a:r>
              <a:rPr lang="en-US" dirty="0" smtClean="0"/>
              <a:t>SASS Pro</a:t>
            </a:r>
          </a:p>
          <a:p>
            <a:pPr lvl="1"/>
            <a:r>
              <a:rPr lang="en-US" dirty="0" smtClean="0"/>
              <a:t>Better </a:t>
            </a:r>
            <a:r>
              <a:rPr lang="en-US" dirty="0" err="1" smtClean="0"/>
              <a:t>mixins</a:t>
            </a:r>
            <a:r>
              <a:rPr lang="en-US" dirty="0" smtClean="0"/>
              <a:t>, nested (sub nest), extends</a:t>
            </a:r>
          </a:p>
          <a:p>
            <a:pPr lvl="1"/>
            <a:r>
              <a:rPr lang="en-US" dirty="0" smtClean="0"/>
              <a:t>Better function calculation (reuse methods and logic)</a:t>
            </a:r>
          </a:p>
          <a:p>
            <a:pPr lvl="1"/>
            <a:r>
              <a:rPr lang="en-US" dirty="0" smtClean="0"/>
              <a:t>Minified CSS (output file easier)</a:t>
            </a:r>
            <a:endParaRPr lang="en-US" dirty="0" smtClean="0"/>
          </a:p>
          <a:p>
            <a:pPr lvl="1"/>
            <a:r>
              <a:rPr lang="en-US" dirty="0" smtClean="0"/>
              <a:t>More framework supports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4648200" y="1138428"/>
            <a:ext cx="4117848" cy="1738122"/>
          </a:xfrm>
        </p:spPr>
        <p:txBody>
          <a:bodyPr/>
          <a:lstStyle/>
          <a:p>
            <a:r>
              <a:rPr lang="en-US" dirty="0" smtClean="0"/>
              <a:t>LESS Pro</a:t>
            </a:r>
          </a:p>
          <a:p>
            <a:pPr lvl="1"/>
            <a:r>
              <a:rPr lang="en-US" dirty="0" smtClean="0"/>
              <a:t>Easy installation because of JS</a:t>
            </a:r>
          </a:p>
          <a:p>
            <a:pPr lvl="1"/>
            <a:r>
              <a:rPr lang="en-US" dirty="0" smtClean="0"/>
              <a:t>Better error message</a:t>
            </a:r>
          </a:p>
          <a:p>
            <a:pPr lvl="1"/>
            <a:r>
              <a:rPr lang="en-US" dirty="0" smtClean="0"/>
              <a:t>Better documentation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3295" y="3409950"/>
            <a:ext cx="85498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Sass is completely compatible with all versions of CSS.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Better </a:t>
            </a:r>
            <a:r>
              <a:rPr lang="en-US" sz="1600" dirty="0" smtClean="0"/>
              <a:t>framework</a:t>
            </a:r>
            <a:r>
              <a:rPr lang="en-US" sz="1600" dirty="0"/>
              <a:t> </a:t>
            </a:r>
            <a:r>
              <a:rPr lang="en-US" sz="1600" dirty="0" smtClean="0"/>
              <a:t>(Compass):</a:t>
            </a:r>
            <a:endParaRPr lang="en-US" sz="1600" dirty="0"/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Simple </a:t>
            </a:r>
            <a:r>
              <a:rPr lang="en-US" sz="1600" dirty="0"/>
              <a:t>and lightweight </a:t>
            </a:r>
            <a:r>
              <a:rPr lang="en-US" sz="1600" dirty="0" err="1"/>
              <a:t>mixin</a:t>
            </a:r>
            <a:r>
              <a:rPr lang="en-US" sz="1600" dirty="0"/>
              <a:t> library for Sass. Compass is a collection of helpful tools and battle-tested best practices for Sass.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8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dirty="0" smtClean="0"/>
              <a:t>benefits? 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 bwMode="gray">
          <a:xfrm>
            <a:off x="384048" y="1174752"/>
            <a:ext cx="365760" cy="365760"/>
            <a:chOff x="384048" y="1276350"/>
            <a:chExt cx="365760" cy="365760"/>
          </a:xfrm>
        </p:grpSpPr>
        <p:sp>
          <p:nvSpPr>
            <p:cNvPr id="23" name="Oval 22"/>
            <p:cNvSpPr/>
            <p:nvPr/>
          </p:nvSpPr>
          <p:spPr bwMode="gray">
            <a:xfrm>
              <a:off x="384048" y="1276350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41198" y="1333501"/>
              <a:ext cx="251462" cy="25146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 bwMode="gray">
          <a:xfrm>
            <a:off x="384048" y="1936752"/>
            <a:ext cx="365760" cy="365760"/>
            <a:chOff x="384048" y="1276350"/>
            <a:chExt cx="365760" cy="365760"/>
          </a:xfrm>
        </p:grpSpPr>
        <p:sp>
          <p:nvSpPr>
            <p:cNvPr id="26" name="Oval 25"/>
            <p:cNvSpPr/>
            <p:nvPr/>
          </p:nvSpPr>
          <p:spPr bwMode="gray">
            <a:xfrm>
              <a:off x="384048" y="1276350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7927" y="1333501"/>
              <a:ext cx="218002" cy="23093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 bwMode="gray">
          <a:xfrm>
            <a:off x="384048" y="2698752"/>
            <a:ext cx="365760" cy="365760"/>
            <a:chOff x="384048" y="1276350"/>
            <a:chExt cx="365760" cy="365760"/>
          </a:xfrm>
        </p:grpSpPr>
        <p:sp>
          <p:nvSpPr>
            <p:cNvPr id="29" name="Oval 28"/>
            <p:cNvSpPr/>
            <p:nvPr/>
          </p:nvSpPr>
          <p:spPr bwMode="gray">
            <a:xfrm>
              <a:off x="384048" y="1276350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mtClean="0">
                <a:solidFill>
                  <a:schemeClr val="bg1"/>
                </a:solidFill>
                <a:latin typeface="Roboto Regular" pitchFamily="2" charset="0"/>
                <a:ea typeface="Roboto Regular" pitchFamily="2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41198" y="1342301"/>
              <a:ext cx="251462" cy="233859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66800" y="1230824"/>
            <a:ext cx="7702294" cy="2492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Fewer HTTP Requests by Using the @import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993903"/>
            <a:ext cx="7702294" cy="2492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More Organized / </a:t>
            </a:r>
            <a:r>
              <a:rPr lang="en-US" dirty="0" smtClean="0">
                <a:solidFill>
                  <a:schemeClr val="tx2"/>
                </a:solidFill>
              </a:rPr>
              <a:t>Better Comments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756982"/>
            <a:ext cx="7702294" cy="2492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>
                <a:solidFill>
                  <a:schemeClr val="tx2"/>
                </a:solidFill>
              </a:rPr>
              <a:t>Reduce DRY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384047" y="3333750"/>
            <a:ext cx="381000" cy="375918"/>
          </a:xfrm>
          <a:prstGeom prst="smileyFac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ea typeface="Roboto Regular" pitchFamily="2" charset="0"/>
            </a:endParaRPr>
          </a:p>
        </p:txBody>
      </p:sp>
      <p:sp>
        <p:nvSpPr>
          <p:cNvPr id="5" name="Can 4"/>
          <p:cNvSpPr/>
          <p:nvPr/>
        </p:nvSpPr>
        <p:spPr>
          <a:xfrm>
            <a:off x="416509" y="3978906"/>
            <a:ext cx="307120" cy="457200"/>
          </a:xfrm>
          <a:prstGeom prst="can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mtClean="0">
              <a:solidFill>
                <a:schemeClr val="bg1"/>
              </a:solidFill>
              <a:ea typeface="Roboto Regular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3424430"/>
            <a:ext cx="7702294" cy="2492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Faster, more efficient, and easier to maintain.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6800" y="4082856"/>
            <a:ext cx="7702294" cy="2492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How </a:t>
            </a:r>
            <a:r>
              <a:rPr lang="en-US" dirty="0" err="1">
                <a:solidFill>
                  <a:schemeClr val="tx2"/>
                </a:solidFill>
              </a:rPr>
              <a:t>myFICO</a:t>
            </a:r>
            <a:r>
              <a:rPr lang="en-US" dirty="0">
                <a:solidFill>
                  <a:schemeClr val="tx2"/>
                </a:solidFill>
              </a:rPr>
              <a:t> could </a:t>
            </a:r>
            <a:r>
              <a:rPr lang="en-US" dirty="0" smtClean="0">
                <a:solidFill>
                  <a:schemeClr val="tx2"/>
                </a:solidFill>
              </a:rPr>
              <a:t>benefit from it?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Structure </a:t>
            </a:r>
            <a:r>
              <a:rPr lang="en-US" altLang="en-US" dirty="0" smtClean="0"/>
              <a:t>– Partials/Folder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71550"/>
            <a:ext cx="4069080" cy="3564053"/>
          </a:xfrm>
        </p:spPr>
        <p:txBody>
          <a:bodyPr/>
          <a:lstStyle/>
          <a:p>
            <a:r>
              <a:rPr lang="en-US" dirty="0" smtClean="0"/>
              <a:t>Base</a:t>
            </a:r>
          </a:p>
          <a:p>
            <a:r>
              <a:rPr lang="en-US" dirty="0" smtClean="0"/>
              <a:t>Framework</a:t>
            </a:r>
            <a:endParaRPr lang="en-US" dirty="0"/>
          </a:p>
          <a:p>
            <a:r>
              <a:rPr lang="en-US" dirty="0" smtClean="0"/>
              <a:t>Modules</a:t>
            </a:r>
            <a:endParaRPr lang="en-US" dirty="0"/>
          </a:p>
          <a:p>
            <a:r>
              <a:rPr lang="en-US" dirty="0" smtClean="0"/>
              <a:t>Shared</a:t>
            </a:r>
            <a:endParaRPr lang="en-US" dirty="0"/>
          </a:p>
          <a:p>
            <a:r>
              <a:rPr lang="en-US" dirty="0" smtClean="0"/>
              <a:t>Vendor</a:t>
            </a:r>
          </a:p>
          <a:p>
            <a:r>
              <a:rPr lang="en-US" dirty="0" err="1" smtClean="0"/>
              <a:t>Myf_style.css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2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Structure – Base 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78992"/>
            <a:ext cx="4069080" cy="2428357"/>
          </a:xfrm>
        </p:spPr>
        <p:txBody>
          <a:bodyPr/>
          <a:lstStyle/>
          <a:p>
            <a:r>
              <a:rPr lang="en-US" dirty="0" smtClean="0"/>
              <a:t>Function</a:t>
            </a:r>
            <a:r>
              <a:rPr lang="en-US" dirty="0"/>
              <a:t>:  </a:t>
            </a:r>
            <a:r>
              <a:rPr lang="en-US" sz="1400" dirty="0" smtClean="0"/>
              <a:t>Output </a:t>
            </a:r>
            <a:r>
              <a:rPr lang="en-US" sz="1400" dirty="0"/>
              <a:t>from a function is a to return a single value of data type: numbers, strings, colors, </a:t>
            </a:r>
            <a:r>
              <a:rPr lang="en-US" sz="1400" dirty="0" err="1"/>
              <a:t>booleans</a:t>
            </a:r>
            <a:r>
              <a:rPr lang="en-US" sz="1400" dirty="0"/>
              <a:t>, or lists</a:t>
            </a:r>
            <a:endParaRPr lang="en-US" sz="1400" dirty="0" smtClean="0"/>
          </a:p>
          <a:p>
            <a:r>
              <a:rPr lang="en-US" dirty="0" err="1"/>
              <a:t>Mixins</a:t>
            </a:r>
            <a:r>
              <a:rPr lang="en-US" dirty="0"/>
              <a:t>: </a:t>
            </a:r>
            <a:r>
              <a:rPr lang="en-US" sz="1400" dirty="0"/>
              <a:t>Reuse the block of code. Reduce dry. Also could pass arguments. Like include. ex: browser prefixes</a:t>
            </a:r>
            <a:endParaRPr lang="en-US" sz="1400" dirty="0" smtClean="0"/>
          </a:p>
          <a:p>
            <a:r>
              <a:rPr lang="en-US" dirty="0"/>
              <a:t>Placeholder: </a:t>
            </a:r>
            <a:r>
              <a:rPr lang="en-US" sz="1400" dirty="0"/>
              <a:t>Use to extend </a:t>
            </a:r>
          </a:p>
          <a:p>
            <a:r>
              <a:rPr lang="en-US" dirty="0"/>
              <a:t>Variable: </a:t>
            </a:r>
            <a:r>
              <a:rPr lang="en-US" sz="1400" dirty="0"/>
              <a:t>Declare a variable to be used later on. storing the information. ex: color </a:t>
            </a:r>
            <a:r>
              <a:rPr lang="en-US" sz="1400" dirty="0" smtClean="0"/>
              <a:t>hex</a:t>
            </a:r>
            <a:endParaRPr lang="en-US" sz="14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9" r="214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062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Section Slide with Photo Layout, </a:t>
            </a:r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smtClean="0"/>
              <a:t>Optional Subtitle Goes Here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6096000" y="2495550"/>
            <a:ext cx="2870320" cy="1065676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This photo can be replaced with another image of your choice. To change photos: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Click on the photo and delete it</a:t>
            </a:r>
          </a:p>
          <a:p>
            <a:pPr marL="171450" indent="-1714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chemeClr val="bg1"/>
                </a:solidFill>
                <a:ea typeface="Roboto Regular" pitchFamily="2" charset="0"/>
              </a:rPr>
              <a:t>In the underlying gray box, click on the center icon, navigate to your photo and click Insert</a:t>
            </a:r>
          </a:p>
        </p:txBody>
      </p:sp>
    </p:spTree>
    <p:extLst>
      <p:ext uri="{BB962C8B-B14F-4D97-AF65-F5344CB8AC3E}">
        <p14:creationId xmlns:p14="http://schemas.microsoft.com/office/powerpoint/2010/main" val="11985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CO_Widescreen_Template_2015_BXL_V2">
  <a:themeElements>
    <a:clrScheme name="FICO">
      <a:dk1>
        <a:sysClr val="windowText" lastClr="000000"/>
      </a:dk1>
      <a:lt1>
        <a:sysClr val="window" lastClr="FFFFFF"/>
      </a:lt1>
      <a:dk2>
        <a:srgbClr val="5A5B5D"/>
      </a:dk2>
      <a:lt2>
        <a:srgbClr val="E6E7E8"/>
      </a:lt2>
      <a:accent1>
        <a:srgbClr val="00609C"/>
      </a:accent1>
      <a:accent2>
        <a:srgbClr val="00B3E4"/>
      </a:accent2>
      <a:accent3>
        <a:srgbClr val="FDB528"/>
      </a:accent3>
      <a:accent4>
        <a:srgbClr val="873795"/>
      </a:accent4>
      <a:accent5>
        <a:srgbClr val="C3D62E"/>
      </a:accent5>
      <a:accent6>
        <a:srgbClr val="D91E3E"/>
      </a:accent6>
      <a:hlink>
        <a:srgbClr val="0086AB"/>
      </a:hlink>
      <a:folHlink>
        <a:srgbClr val="94A31F"/>
      </a:folHlink>
    </a:clrScheme>
    <a:fontScheme name="FICO Presentation Template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6350">
          <a:solidFill>
            <a:schemeClr val="accent1"/>
          </a:solidFill>
        </a:ln>
        <a:effectLst/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mtClean="0">
            <a:solidFill>
              <a:schemeClr val="bg1"/>
            </a:solidFill>
            <a:ea typeface="Roboto Regular" pitchFamily="2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>
          <a:lnSpc>
            <a:spcPct val="90000"/>
          </a:lnSpc>
          <a:spcBef>
            <a:spcPts val="600"/>
          </a:spcBef>
          <a:defRPr smtClean="0">
            <a:latin typeface="Roboto Regular" pitchFamily="2" charset="0"/>
            <a:ea typeface="Roboto Regular" pitchFamily="2" charset="0"/>
          </a:defRPr>
        </a:defPPr>
      </a:lstStyle>
    </a:txDef>
  </a:objectDefaults>
  <a:extraClrSchemeLst/>
  <a:custClrLst>
    <a:custClr name="Tertiary 2">
      <a:srgbClr val="F18C20"/>
    </a:custClr>
    <a:custClr name="Tertiary 3">
      <a:srgbClr val="009DA9"/>
    </a:custClr>
    <a:custClr name="Tertiary 4">
      <a:srgbClr val="AC4399"/>
    </a:custClr>
    <a:custClr>
      <a:srgbClr val="189B74"/>
    </a:custClr>
    <a:custClr>
      <a:srgbClr val="C2BEA7"/>
    </a:custClr>
    <a:custClr>
      <a:srgbClr val="62539B"/>
    </a:custClr>
    <a:custClr>
      <a:srgbClr val="DBE5EA"/>
    </a:custClr>
  </a:custClrLst>
  <a:extLst>
    <a:ext uri="{05A4C25C-085E-4340-85A3-A5531E510DB2}">
      <thm15:themeFamily xmlns:thm15="http://schemas.microsoft.com/office/thememl/2012/main" name="FICO_2016_Widescreen" id="{B4A4425C-4838-504F-80B0-1411EFED1483}" vid="{BEC484EC-1D14-464F-B5B4-C62F0FFD0F19}"/>
    </a:ext>
  </a:extLst>
</a:theme>
</file>

<file path=ppt/theme/theme2.xml><?xml version="1.0" encoding="utf-8"?>
<a:theme xmlns:a="http://schemas.openxmlformats.org/drawingml/2006/main" name="Office Theme">
  <a:themeElements>
    <a:clrScheme name="FICO">
      <a:dk1>
        <a:sysClr val="windowText" lastClr="000000"/>
      </a:dk1>
      <a:lt1>
        <a:sysClr val="window" lastClr="FFFFFF"/>
      </a:lt1>
      <a:dk2>
        <a:srgbClr val="5A5B5D"/>
      </a:dk2>
      <a:lt2>
        <a:srgbClr val="E6E7E8"/>
      </a:lt2>
      <a:accent1>
        <a:srgbClr val="00609C"/>
      </a:accent1>
      <a:accent2>
        <a:srgbClr val="00B3E4"/>
      </a:accent2>
      <a:accent3>
        <a:srgbClr val="FDB528"/>
      </a:accent3>
      <a:accent4>
        <a:srgbClr val="873795"/>
      </a:accent4>
      <a:accent5>
        <a:srgbClr val="C3D62E"/>
      </a:accent5>
      <a:accent6>
        <a:srgbClr val="D91E3E"/>
      </a:accent6>
      <a:hlink>
        <a:srgbClr val="0086AB"/>
      </a:hlink>
      <a:folHlink>
        <a:srgbClr val="94A31F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ICO">
      <a:dk1>
        <a:sysClr val="windowText" lastClr="000000"/>
      </a:dk1>
      <a:lt1>
        <a:sysClr val="window" lastClr="FFFFFF"/>
      </a:lt1>
      <a:dk2>
        <a:srgbClr val="5A5B5D"/>
      </a:dk2>
      <a:lt2>
        <a:srgbClr val="E6E7E8"/>
      </a:lt2>
      <a:accent1>
        <a:srgbClr val="00609C"/>
      </a:accent1>
      <a:accent2>
        <a:srgbClr val="00B3E4"/>
      </a:accent2>
      <a:accent3>
        <a:srgbClr val="FDB528"/>
      </a:accent3>
      <a:accent4>
        <a:srgbClr val="873795"/>
      </a:accent4>
      <a:accent5>
        <a:srgbClr val="C3D62E"/>
      </a:accent5>
      <a:accent6>
        <a:srgbClr val="D91E3E"/>
      </a:accent6>
      <a:hlink>
        <a:srgbClr val="0086AB"/>
      </a:hlink>
      <a:folHlink>
        <a:srgbClr val="94A31F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FICO_2016_Widescreen</Template>
  <TotalTime>0</TotalTime>
  <Words>983</Words>
  <Application>Microsoft Macintosh PowerPoint</Application>
  <PresentationFormat>On-screen Show (16:9)</PresentationFormat>
  <Paragraphs>296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Roboto Light</vt:lpstr>
      <vt:lpstr>Roboto Medium</vt:lpstr>
      <vt:lpstr>Roboto Regular</vt:lpstr>
      <vt:lpstr>Verdana</vt:lpstr>
      <vt:lpstr>Wingdings</vt:lpstr>
      <vt:lpstr>Arial</vt:lpstr>
      <vt:lpstr>FICO_Widescreen_Template_2015_BXL_V2</vt:lpstr>
      <vt:lpstr>SASS Presentation</vt:lpstr>
      <vt:lpstr>Agenda</vt:lpstr>
      <vt:lpstr>What is Sass?</vt:lpstr>
      <vt:lpstr>SASS vs SCSS Format Syntax</vt:lpstr>
      <vt:lpstr>Why Sass over Less?</vt:lpstr>
      <vt:lpstr>What are the benefits? </vt:lpstr>
      <vt:lpstr>The Structure – Partials/Folder</vt:lpstr>
      <vt:lpstr>Structure – Base Folder</vt:lpstr>
      <vt:lpstr>Section Slide with Photo Layout, Title Goes Here</vt:lpstr>
      <vt:lpstr>Title, Subtitle and Two Columns Layout ‒ Will Automatically Wrap to Two Lines if Needed</vt:lpstr>
      <vt:lpstr>Title, Subtitle, Content and Wide Photo Layout ‒ Will Automatically Wrap to Two Lines if Needed</vt:lpstr>
      <vt:lpstr>Title, Subtitle, Content and Wide Photo Layout ‒ Will Automatically Wrap to Two Lines if Needed</vt:lpstr>
      <vt:lpstr>Why Sass over Less?</vt:lpstr>
      <vt:lpstr>SCSS File</vt:lpstr>
      <vt:lpstr>Title, Subtitle, Content and Narrow Photo Layout ‒ Will Automatically Wrap to Two Lines if Needed</vt:lpstr>
      <vt:lpstr>What are the benifits?</vt:lpstr>
      <vt:lpstr>Case Study Example – Utilities</vt:lpstr>
      <vt:lpstr>“Is it over yet?”</vt:lpstr>
      <vt:lpstr>Thank you</vt:lpstr>
      <vt:lpstr>PowerPoint Presentation</vt:lpstr>
      <vt:lpstr>Pie Chart</vt:lpstr>
      <vt:lpstr>Column Chart</vt:lpstr>
      <vt:lpstr>Line Chart</vt:lpstr>
      <vt:lpstr>Table Example</vt:lpstr>
      <vt:lpstr>Title and Full Slide Photo Layout</vt:lpstr>
      <vt:lpstr>Thank You</vt:lpstr>
      <vt:lpstr>Color Scheme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2016-01-12T00:39:45Z</dcterms:created>
  <dcterms:modified xsi:type="dcterms:W3CDTF">2016-01-12T01:42:38Z</dcterms:modified>
</cp:coreProperties>
</file>